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17" r:id="rId2"/>
    <p:sldId id="369" r:id="rId3"/>
    <p:sldId id="370" r:id="rId4"/>
    <p:sldId id="320" r:id="rId5"/>
    <p:sldId id="318" r:id="rId6"/>
    <p:sldId id="319" r:id="rId7"/>
    <p:sldId id="368" r:id="rId8"/>
    <p:sldId id="328" r:id="rId9"/>
    <p:sldId id="329" r:id="rId10"/>
    <p:sldId id="331" r:id="rId11"/>
    <p:sldId id="371" r:id="rId12"/>
    <p:sldId id="367" r:id="rId13"/>
    <p:sldId id="346" r:id="rId14"/>
    <p:sldId id="347" r:id="rId15"/>
    <p:sldId id="363" r:id="rId16"/>
    <p:sldId id="364" r:id="rId17"/>
    <p:sldId id="366" r:id="rId18"/>
    <p:sldId id="36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35D"/>
    <a:srgbClr val="44849A"/>
    <a:srgbClr val="1B9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1F59A6-F71C-4B0B-89E9-1A1EEC6A72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A4BEC-4514-4E40-A708-47AD26C282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45E40-322C-4CF8-95CC-767B24654158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1D9D0-606C-4BEF-8560-B75B308795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8948D-7431-45D7-BB9A-0622888FCE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F8A4D-BAE6-4CE7-809F-6F5480CE9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20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8A0858-11CF-4A0F-86B4-E0C4A0EFE1F2}" type="datetimeFigureOut">
              <a:rPr lang="en-GB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CD5372-F01A-4502-812E-8626C7EC3C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18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97FAA8-2670-401C-80B4-A6B47F6D51D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305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9B2330-A1FC-4511-A749-4CE0327043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FE9613-7032-4509-BB18-31381DF5F4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305AE-4AF5-4EFD-97D6-F352B13BB6D4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53D505-5A77-4A18-884D-9F93CAA5EE71}" type="slidenum">
              <a:t>10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9B2330-A1FC-4511-A749-4CE0327043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FE9613-7032-4509-BB18-31381DF5F4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305AE-4AF5-4EFD-97D6-F352B13BB6D4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53D505-5A77-4A18-884D-9F93CAA5EE71}" type="slidenum">
              <a:t>11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582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9B27D-B416-45E6-8BB7-BECE4B44D41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27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9B27D-B416-45E6-8BB7-BECE4B44D41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216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97FAA8-2670-401C-80B4-A6B47F6D51D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51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9B27D-B416-45E6-8BB7-BECE4B44D41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3780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97FAA8-2670-401C-80B4-A6B47F6D51D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687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89B27D-B416-45E6-8BB7-BECE4B44D411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74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34923C-AFCA-4A10-A635-AEF9F4B1263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560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AD700-D801-4C50-AD1C-627906351FD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46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89B27D-B416-45E6-8BB7-BECE4B44D41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382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77C7BC8-A675-4376-984D-F35926AD29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3B45F9-C11D-4C1D-BFD2-4C12D47CDB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E4D2A-DC47-4D9F-850E-35FA0FEF479D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7EBEEE1-E1AE-4BBF-9B80-9A0535B20958}" type="slidenum">
              <a:t>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E08B81-8398-49A8-9C1D-F6C28A5FEF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D1910D-0B9F-4398-A001-0675DAC571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3BA45-407B-4686-89B5-0A1E7F5484A4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FC55A1-B146-4EEA-A1A4-AC0D4405B924}" type="slidenum">
              <a:t>9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171CE-960F-40BA-9FCF-84C4C1BE0D78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F464C-974A-44C4-B833-BA06D16330B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5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498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56885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2663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091592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2773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904EF-F539-400B-99E6-FF6A186DD693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37E2B-FB4E-42A1-BDB0-78055E61CA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36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DCA96-235E-45B6-A7FB-A9F841F03B91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0D3E0-8AA9-4BB9-99A4-DA687D0B24E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2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8E6E0-A7E5-417F-B04C-0FC64C503D88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908DB-0F72-4746-8907-34CF925B71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8F16F2-B4E3-47DF-BFE4-703785CB7828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7D73C-5598-44FF-BD7B-DB1FC280FD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89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3CC017-4004-495C-A3C1-14950076F9A8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942D2-6655-4207-8BEC-92E27E99B79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11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560F2A-AC2B-4F30-901B-D73F3C44D58B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6DAF9-67EF-4993-A2EA-BEC4E8EDF1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7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F16C4-2C41-4C1C-9F54-7170B7A42105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3E895-32B6-4F37-BC93-B02B189D12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28BBC7-6A36-4FEE-A0BE-879697FB199D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2C55A-989A-467C-B614-E909844253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03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3D1A49-8423-4D8D-B01F-5317AAB0271B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6A987-CE62-4B31-B742-7292AFF3D24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40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3FD63-3E48-42AB-A75D-16D0485A0802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6F0C7-00D4-4D0E-815B-1971A87FFB5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76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6C8FC6-D1F8-4B84-9DAF-307205821425}" type="datetime1">
              <a:rPr lang="en-GB" smtClean="0"/>
              <a:pPr>
                <a:defRPr/>
              </a:pPr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A4F8689-4576-4AE8-BE0A-13F10CDE8D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43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27F6F5B6-BAFF-46EA-9C0C-36D2323EAF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4" r="24289" b="-1"/>
          <a:stretch/>
        </p:blipFill>
        <p:spPr>
          <a:xfrm>
            <a:off x="4434842" y="10"/>
            <a:ext cx="4709158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91490" y="2631125"/>
            <a:ext cx="3737610" cy="2397443"/>
          </a:xfrm>
        </p:spPr>
        <p:txBody>
          <a:bodyPr anchor="t">
            <a:normAutofit fontScale="90000"/>
          </a:bodyPr>
          <a:lstStyle/>
          <a:p>
            <a:pPr algn="l" eaLnBrk="1" hangingPunct="1"/>
            <a:r>
              <a:rPr lang="en-GB" dirty="0"/>
              <a:t>Wendover Youth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842" y="764704"/>
            <a:ext cx="3737610" cy="1499975"/>
          </a:xfrm>
        </p:spPr>
        <p:txBody>
          <a:bodyPr rtlCol="0" anchor="b">
            <a:norm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>
                <a:solidFill>
                  <a:srgbClr val="14535D"/>
                </a:solidFill>
              </a:rPr>
              <a:t>Annual General Meeting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>
                <a:solidFill>
                  <a:srgbClr val="14535D"/>
                </a:solidFill>
              </a:rPr>
              <a:t>28th March 2022</a:t>
            </a:r>
          </a:p>
        </p:txBody>
      </p:sp>
    </p:spTree>
    <p:extLst>
      <p:ext uri="{BB962C8B-B14F-4D97-AF65-F5344CB8AC3E}">
        <p14:creationId xmlns:p14="http://schemas.microsoft.com/office/powerpoint/2010/main" val="393534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1D07-88FA-4CEC-9421-E51AD2B4B3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Current Financial position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50965-B5C1-47FB-9970-161232A9D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78407"/>
              </p:ext>
            </p:extLst>
          </p:nvPr>
        </p:nvGraphicFramePr>
        <p:xfrm>
          <a:off x="755576" y="2348878"/>
          <a:ext cx="7848872" cy="3162018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3468537">
                  <a:extLst>
                    <a:ext uri="{9D8B030D-6E8A-4147-A177-3AD203B41FA5}">
                      <a16:colId xmlns:a16="http://schemas.microsoft.com/office/drawing/2014/main" val="872919207"/>
                    </a:ext>
                  </a:extLst>
                </a:gridCol>
                <a:gridCol w="2219872">
                  <a:extLst>
                    <a:ext uri="{9D8B030D-6E8A-4147-A177-3AD203B41FA5}">
                      <a16:colId xmlns:a16="http://schemas.microsoft.com/office/drawing/2014/main" val="991536959"/>
                    </a:ext>
                  </a:extLst>
                </a:gridCol>
                <a:gridCol w="2160463">
                  <a:extLst>
                    <a:ext uri="{9D8B030D-6E8A-4147-A177-3AD203B41FA5}">
                      <a16:colId xmlns:a16="http://schemas.microsoft.com/office/drawing/2014/main" val="3280113001"/>
                    </a:ext>
                  </a:extLst>
                </a:gridCol>
              </a:tblGrid>
              <a:tr h="500888">
                <a:tc>
                  <a:txBody>
                    <a:bodyPr/>
                    <a:lstStyle/>
                    <a:p>
                      <a:pPr lvl="0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/>
                        <a:t>To 31 Dec </a:t>
                      </a:r>
                      <a:r>
                        <a:rPr lang="en-GB" sz="1800" baseline="0" dirty="0"/>
                        <a:t>2021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/>
                        <a:t>Forecast for year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7520583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Income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latin typeface="Calibri"/>
                        </a:rPr>
                        <a:t>15,385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latin typeface="Calibri"/>
                        </a:rPr>
                        <a:t>67,355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7511738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Expenditure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latin typeface="Calibri"/>
                        </a:rPr>
                        <a:t>19,768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latin typeface="Calibri"/>
                        </a:rPr>
                        <a:t>68,625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8170093"/>
                  </a:ext>
                </a:extLst>
              </a:tr>
              <a:tr h="657578">
                <a:tc>
                  <a:txBody>
                    <a:bodyPr/>
                    <a:lstStyle/>
                    <a:p>
                      <a:pPr lvl="0"/>
                      <a:r>
                        <a:rPr lang="en-GB" sz="1800"/>
                        <a:t>Net incoming/(outgoing) resources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4,383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1,270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4004142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/>
                      <a:endParaRPr lang="en-GB" sz="1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/>
                      <a:endParaRPr lang="en-GB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76066288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/>
                      <a:r>
                        <a:rPr lang="en-GB" sz="1800" dirty="0"/>
                        <a:t>Total</a:t>
                      </a:r>
                      <a:r>
                        <a:rPr lang="en-GB" sz="1800" baseline="0" dirty="0"/>
                        <a:t> Funds carried forward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2000" b="1" dirty="0"/>
                        <a:t>37,270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2000" b="1" dirty="0"/>
                        <a:t>40,383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19592939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7E7BD8FA-1CD5-47DF-BC07-377A46A7D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312" y="716741"/>
            <a:ext cx="1197969" cy="110651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1D07-88FA-4CEC-9421-E51AD2B4B3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Statement of Financial Position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50965-B5C1-47FB-9970-161232A9D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39720"/>
              </p:ext>
            </p:extLst>
          </p:nvPr>
        </p:nvGraphicFramePr>
        <p:xfrm>
          <a:off x="852353" y="2037541"/>
          <a:ext cx="7274769" cy="4612742"/>
        </p:xfrm>
        <a:graphic>
          <a:graphicData uri="http://schemas.openxmlformats.org/drawingml/2006/table">
            <a:tbl>
              <a:tblPr firstRow="1" bandRow="1">
                <a:effectLst/>
                <a:tableStyleId>{0505E3EF-67EA-436B-97B2-0124C06EBD24}</a:tableStyleId>
              </a:tblPr>
              <a:tblGrid>
                <a:gridCol w="2958068">
                  <a:extLst>
                    <a:ext uri="{9D8B030D-6E8A-4147-A177-3AD203B41FA5}">
                      <a16:colId xmlns:a16="http://schemas.microsoft.com/office/drawing/2014/main" val="872919207"/>
                    </a:ext>
                  </a:extLst>
                </a:gridCol>
                <a:gridCol w="881127">
                  <a:extLst>
                    <a:ext uri="{9D8B030D-6E8A-4147-A177-3AD203B41FA5}">
                      <a16:colId xmlns:a16="http://schemas.microsoft.com/office/drawing/2014/main" val="379054618"/>
                    </a:ext>
                  </a:extLst>
                </a:gridCol>
                <a:gridCol w="988672">
                  <a:extLst>
                    <a:ext uri="{9D8B030D-6E8A-4147-A177-3AD203B41FA5}">
                      <a16:colId xmlns:a16="http://schemas.microsoft.com/office/drawing/2014/main" val="868317265"/>
                    </a:ext>
                  </a:extLst>
                </a:gridCol>
                <a:gridCol w="214654">
                  <a:extLst>
                    <a:ext uri="{9D8B030D-6E8A-4147-A177-3AD203B41FA5}">
                      <a16:colId xmlns:a16="http://schemas.microsoft.com/office/drawing/2014/main" val="1184941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9153695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280113001"/>
                    </a:ext>
                  </a:extLst>
                </a:gridCol>
              </a:tblGrid>
              <a:tr h="500888">
                <a:tc>
                  <a:txBody>
                    <a:bodyPr/>
                    <a:lstStyle/>
                    <a:p>
                      <a:pPr lvl="0"/>
                      <a:endParaRPr lang="en-GB" sz="14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31 Aug 21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31 Aug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/>
                      <a:endParaRPr lang="en-GB" sz="14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lvl="0" algn="ctr" fontAlgn="ctr"/>
                      <a:r>
                        <a:rPr lang="en-GB" sz="1800" dirty="0"/>
                        <a:t>31 Aug 20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31 Aug 20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7520583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Funds Brought Forward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" hangingPunct="1"/>
                      <a:r>
                        <a:rPr lang="en-GB" sz="1800" dirty="0">
                          <a:latin typeface="+mn-lt"/>
                        </a:rPr>
                        <a:t>45,589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 i="0" u="none" strike="noStrike" dirty="0">
                          <a:latin typeface="+mn-lt"/>
                        </a:rPr>
                        <a:t>39,679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7511738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Net Income/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latin typeface="+mn-lt"/>
                        </a:rPr>
                        <a:t>Expenditure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dirty="0">
                          <a:solidFill>
                            <a:srgbClr val="FF0000"/>
                          </a:solidFill>
                          <a:latin typeface="+mn-lt"/>
                        </a:rPr>
                        <a:t>3,936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 i="0" u="none" strike="noStrike" dirty="0">
                          <a:latin typeface="+mn-lt"/>
                        </a:rPr>
                        <a:t>5,910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8170093"/>
                  </a:ext>
                </a:extLst>
              </a:tr>
              <a:tr h="441554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Funds Carried Forward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dirty="0">
                          <a:latin typeface="+mn-lt"/>
                        </a:rPr>
                        <a:t>41,653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45,589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4004142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Represented by: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76066288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Assets – </a:t>
                      </a:r>
                    </a:p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Fixed Assets</a:t>
                      </a:r>
                    </a:p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Bank</a:t>
                      </a:r>
                    </a:p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Debtors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  <a:p>
                      <a:pPr lvl="0" algn="r" fontAlgn="ctr"/>
                      <a:r>
                        <a:rPr lang="en-GB" sz="1800" dirty="0">
                          <a:latin typeface="+mn-lt"/>
                        </a:rPr>
                        <a:t>35,581</a:t>
                      </a:r>
                    </a:p>
                    <a:p>
                      <a:pPr lvl="0" algn="r" fontAlgn="ctr"/>
                      <a:r>
                        <a:rPr lang="en-GB" sz="1800" u="sng" dirty="0">
                          <a:latin typeface="+mn-lt"/>
                        </a:rPr>
                        <a:t>10,310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  <a:p>
                      <a:pPr lvl="0" algn="r" fontAlgn="base" hangingPunct="0"/>
                      <a:r>
                        <a:rPr lang="en-GB" sz="1800" dirty="0">
                          <a:latin typeface="+mn-lt"/>
                        </a:rPr>
                        <a:t>347</a:t>
                      </a:r>
                    </a:p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  <a:p>
                      <a:pPr lvl="0" algn="r" fontAlgn="base" hangingPunct="0"/>
                      <a:r>
                        <a:rPr lang="en-GB" sz="1800" dirty="0">
                          <a:latin typeface="+mn-lt"/>
                        </a:rPr>
                        <a:t>45,891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0" dirty="0">
                        <a:latin typeface="+mn-lt"/>
                      </a:endParaRPr>
                    </a:p>
                    <a:p>
                      <a:pPr lvl="0" algn="r" fontAlgn="base" hangingPunct="0"/>
                      <a:r>
                        <a:rPr lang="en-GB" sz="1800" b="0" dirty="0">
                          <a:latin typeface="+mn-lt"/>
                        </a:rPr>
                        <a:t>51,703</a:t>
                      </a:r>
                    </a:p>
                    <a:p>
                      <a:pPr lvl="0" algn="r" fontAlgn="base" hangingPunct="0"/>
                      <a:r>
                        <a:rPr lang="en-GB" sz="1800" b="0" u="sng" dirty="0">
                          <a:latin typeface="+mn-lt"/>
                        </a:rPr>
                        <a:t>3,543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marL="0" lvl="0" algn="r" fontAlgn="base" hangingPunct="0"/>
                      <a:r>
                        <a:rPr lang="en-GB" sz="1800" b="0" dirty="0">
                          <a:latin typeface="+mn-lt"/>
                        </a:rPr>
                        <a:t>361</a:t>
                      </a:r>
                    </a:p>
                    <a:p>
                      <a:pPr marL="0" lvl="0" algn="r" fontAlgn="base" hangingPunct="0"/>
                      <a:endParaRPr lang="en-GB" sz="1800" b="0" dirty="0">
                        <a:latin typeface="+mn-lt"/>
                      </a:endParaRPr>
                    </a:p>
                    <a:p>
                      <a:pPr marL="0" lvl="0" algn="r" fontAlgn="base" hangingPunct="0"/>
                      <a:r>
                        <a:rPr lang="en-GB" sz="1800" b="0" dirty="0">
                          <a:latin typeface="+mn-lt"/>
                        </a:rPr>
                        <a:t>55,246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2662437269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Creditors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dirty="0">
                          <a:solidFill>
                            <a:srgbClr val="FF0000"/>
                          </a:solidFill>
                          <a:latin typeface="+mn-lt"/>
                        </a:rPr>
                        <a:t>4,585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 dirty="0">
                          <a:solidFill>
                            <a:srgbClr val="FF0000"/>
                          </a:solidFill>
                          <a:latin typeface="+mn-lt"/>
                        </a:rPr>
                        <a:t>10,018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093747956"/>
                  </a:ext>
                </a:extLst>
              </a:tr>
              <a:tr h="500888"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800" dirty="0">
                          <a:latin typeface="+mn-lt"/>
                        </a:rPr>
                        <a:t>Total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dirty="0">
                          <a:latin typeface="+mn-lt"/>
                        </a:rPr>
                        <a:t>41,653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endParaRPr lang="en-GB" sz="18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lvl="0" algn="r" fontAlgn="base" hangingPunct="0"/>
                      <a:r>
                        <a:rPr lang="en-GB" sz="1800" b="0">
                          <a:latin typeface="+mn-lt"/>
                        </a:rPr>
                        <a:t>45,589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19592939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7E7BD8FA-1CD5-47DF-BC07-377A46A7D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312" y="716741"/>
            <a:ext cx="1197969" cy="110651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06956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Minutes of AGM held on 29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Youth Work update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Current priorities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4106667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8" r="23959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r>
              <a:rPr lang="en-GB" dirty="0"/>
              <a:t>Youth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3840085" cy="346222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2800" dirty="0"/>
              <a:t>Youth clubs</a:t>
            </a:r>
          </a:p>
          <a:p>
            <a:r>
              <a:rPr lang="en-GB" sz="2800" dirty="0"/>
              <a:t>Mentoring</a:t>
            </a:r>
          </a:p>
          <a:p>
            <a:r>
              <a:rPr lang="en-GB" sz="2800" dirty="0"/>
              <a:t>Mental Wellbeing Courses</a:t>
            </a:r>
          </a:p>
          <a:p>
            <a:r>
              <a:rPr lang="en-GB" sz="2800" dirty="0"/>
              <a:t>Festival</a:t>
            </a:r>
          </a:p>
          <a:p>
            <a:r>
              <a:rPr lang="en-GB" sz="2800" dirty="0"/>
              <a:t>Volunteering</a:t>
            </a:r>
          </a:p>
          <a:p>
            <a:r>
              <a:rPr lang="en-GB" sz="2800" dirty="0"/>
              <a:t>Community Work</a:t>
            </a:r>
          </a:p>
          <a:p>
            <a:r>
              <a:rPr lang="en-GB" sz="2800" dirty="0"/>
              <a:t>Trips</a:t>
            </a:r>
          </a:p>
        </p:txBody>
      </p:sp>
    </p:spTree>
    <p:extLst>
      <p:ext uri="{BB962C8B-B14F-4D97-AF65-F5344CB8AC3E}">
        <p14:creationId xmlns:p14="http://schemas.microsoft.com/office/powerpoint/2010/main" val="386341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8" r="23959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r>
              <a:rPr lang="en-GB" dirty="0"/>
              <a:t>Youth Clubs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89" y="1916832"/>
            <a:ext cx="3840085" cy="346222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2400" dirty="0"/>
              <a:t>Youth Café</a:t>
            </a:r>
          </a:p>
          <a:p>
            <a:r>
              <a:rPr lang="en-GB" sz="2400" dirty="0"/>
              <a:t>Arts &amp; Crafts Club</a:t>
            </a:r>
          </a:p>
          <a:p>
            <a:r>
              <a:rPr lang="en-GB" sz="2400" dirty="0"/>
              <a:t>Girls Group</a:t>
            </a:r>
          </a:p>
          <a:p>
            <a:r>
              <a:rPr lang="en-GB" sz="2400" dirty="0"/>
              <a:t>Thursday Youth Club</a:t>
            </a:r>
          </a:p>
          <a:p>
            <a:r>
              <a:rPr lang="en-GB" sz="2400" dirty="0"/>
              <a:t>Amazing Donkey</a:t>
            </a:r>
          </a:p>
          <a:p>
            <a:r>
              <a:rPr lang="en-GB" sz="2400" dirty="0"/>
              <a:t>Young Leaders</a:t>
            </a:r>
          </a:p>
          <a:p>
            <a:r>
              <a:rPr lang="en-GB" sz="2400" dirty="0"/>
              <a:t>Schools Work</a:t>
            </a:r>
          </a:p>
          <a:p>
            <a:r>
              <a:rPr lang="en-GB" sz="2400" dirty="0"/>
              <a:t>Drama Hub </a:t>
            </a:r>
          </a:p>
        </p:txBody>
      </p:sp>
    </p:spTree>
    <p:extLst>
      <p:ext uri="{BB962C8B-B14F-4D97-AF65-F5344CB8AC3E}">
        <p14:creationId xmlns:p14="http://schemas.microsoft.com/office/powerpoint/2010/main" val="482852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D771761-D7F9-424B-83CE-14D46578ED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" r="15394" b="1"/>
          <a:stretch/>
        </p:blipFill>
        <p:spPr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72B73F-C871-4741-A6DE-78A1830E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162" y="266700"/>
            <a:ext cx="2888343" cy="1320800"/>
          </a:xfrm>
        </p:spPr>
        <p:txBody>
          <a:bodyPr>
            <a:normAutofit/>
          </a:bodyPr>
          <a:lstStyle/>
          <a:p>
            <a:r>
              <a:rPr lang="en-GB" dirty="0"/>
              <a:t>Youth Work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B06A-1958-452D-B347-3C5A21308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387" y="1489177"/>
            <a:ext cx="3919984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Continue to deliver the Centre based activities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Continue to refurbish the Centre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Continue to be a safe place for young people to enjoy, learn and grow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Professionalise our service delivery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Increase 1:1, small group, outreach and mental wellbeing work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Recruit an Apprentice to increase capacity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Become a “hub” for activities and information</a:t>
            </a: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1226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D771761-D7F9-424B-83CE-14D46578ED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82" r="15394" b="1"/>
          <a:stretch/>
        </p:blipFill>
        <p:spPr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72B73F-C871-4741-A6DE-78A1830E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</p:spPr>
        <p:txBody>
          <a:bodyPr>
            <a:normAutofit/>
          </a:bodyPr>
          <a:lstStyle/>
          <a:p>
            <a:r>
              <a:rPr lang="en-GB" dirty="0"/>
              <a:t>Governance</a:t>
            </a:r>
            <a:br>
              <a:rPr lang="en-GB" dirty="0"/>
            </a:br>
            <a:r>
              <a:rPr lang="en-GB" dirty="0"/>
              <a:t>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B06A-1958-452D-B347-3C5A21308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17802"/>
            <a:ext cx="3919984" cy="388077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Keeping WYC a safe and attractive offer for Young People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Wharf Road Decarbonisation Project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Review and relaunch “Friends long-term” funding project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Chair succession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Continue to professionalise our Board functioning and supervisory role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Strengthen strategic partnerships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Continue to seek additional Trustees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 </a:t>
            </a: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0353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Minutes of AGM held on 29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Youth Work update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Current priorities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082744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27F6F5B6-BAFF-46EA-9C0C-36D2323EAF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4" r="24289" b="-1"/>
          <a:stretch/>
        </p:blipFill>
        <p:spPr>
          <a:xfrm>
            <a:off x="4434842" y="10"/>
            <a:ext cx="4709158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91490" y="2631125"/>
            <a:ext cx="3737610" cy="2397443"/>
          </a:xfrm>
        </p:spPr>
        <p:txBody>
          <a:bodyPr anchor="t">
            <a:normAutofit fontScale="90000"/>
          </a:bodyPr>
          <a:lstStyle/>
          <a:p>
            <a:pPr algn="l" eaLnBrk="1" hangingPunct="1"/>
            <a:r>
              <a:rPr lang="en-GB" dirty="0"/>
              <a:t>Wendover Youth Centre</a:t>
            </a:r>
            <a:br>
              <a:rPr lang="en-GB" dirty="0"/>
            </a:br>
            <a:br>
              <a:rPr lang="en-GB" dirty="0"/>
            </a:br>
            <a:r>
              <a:rPr lang="en-GB" b="1" dirty="0">
                <a:solidFill>
                  <a:srgbClr val="FF0000"/>
                </a:solidFill>
              </a:rPr>
              <a:t>THANKS!</a:t>
            </a:r>
            <a:br>
              <a:rPr lang="en-GB" b="1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842" y="332656"/>
            <a:ext cx="3737610" cy="2232248"/>
          </a:xfrm>
        </p:spPr>
        <p:txBody>
          <a:bodyPr rtlCol="0" anchor="b">
            <a:norm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>
                <a:solidFill>
                  <a:srgbClr val="14535D"/>
                </a:solidFill>
              </a:rPr>
              <a:t>Please join our;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>
                <a:solidFill>
                  <a:srgbClr val="FF0000"/>
                </a:solidFill>
              </a:rPr>
              <a:t>Friends &amp; Supporters Event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000" dirty="0">
                <a:solidFill>
                  <a:srgbClr val="FF0000"/>
                </a:solidFill>
              </a:rPr>
              <a:t>13</a:t>
            </a:r>
            <a:r>
              <a:rPr lang="en-GB" sz="3000" baseline="30000" dirty="0">
                <a:solidFill>
                  <a:srgbClr val="FF0000"/>
                </a:solidFill>
              </a:rPr>
              <a:t>th</a:t>
            </a:r>
            <a:r>
              <a:rPr lang="en-GB" sz="3000" dirty="0">
                <a:solidFill>
                  <a:srgbClr val="FF0000"/>
                </a:solidFill>
              </a:rPr>
              <a:t> June 2022</a:t>
            </a:r>
          </a:p>
        </p:txBody>
      </p:sp>
    </p:spTree>
    <p:extLst>
      <p:ext uri="{BB962C8B-B14F-4D97-AF65-F5344CB8AC3E}">
        <p14:creationId xmlns:p14="http://schemas.microsoft.com/office/powerpoint/2010/main" val="40476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Minutes of AGM held on 29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Youth Work update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Current priorities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60381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face&#10;&#10;Description generated with high confidence">
            <a:extLst>
              <a:ext uri="{FF2B5EF4-FFF2-40B4-BE49-F238E27FC236}">
                <a16:creationId xmlns:a16="http://schemas.microsoft.com/office/drawing/2014/main" id="{27F6F5B6-BAFF-46EA-9C0C-36D2323EAF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4" r="24289" b="-1"/>
          <a:stretch/>
        </p:blipFill>
        <p:spPr>
          <a:xfrm>
            <a:off x="4434842" y="10"/>
            <a:ext cx="4709158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712FB431-258A-4574-AEDD-09A23FB7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3446314"/>
            <a:ext cx="5826719" cy="1096899"/>
          </a:xfrm>
        </p:spPr>
        <p:txBody>
          <a:bodyPr>
            <a:normAutofit/>
          </a:bodyPr>
          <a:lstStyle/>
          <a:p>
            <a:pPr algn="l"/>
            <a:r>
              <a:rPr lang="en-GB" sz="6000" dirty="0">
                <a:solidFill>
                  <a:srgbClr val="FF0000"/>
                </a:solidFill>
              </a:rPr>
              <a:t>TONY PLAYLE</a:t>
            </a:r>
          </a:p>
        </p:txBody>
      </p:sp>
    </p:spTree>
    <p:extLst>
      <p:ext uri="{BB962C8B-B14F-4D97-AF65-F5344CB8AC3E}">
        <p14:creationId xmlns:p14="http://schemas.microsoft.com/office/powerpoint/2010/main" val="425298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Minutes of AGM held on 29</a:t>
            </a:r>
            <a:r>
              <a:rPr lang="en-GB" b="1" baseline="30000" dirty="0"/>
              <a:t>th</a:t>
            </a:r>
            <a:r>
              <a:rPr lang="en-GB" b="1" dirty="0"/>
              <a:t> March 2021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Youth Work update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Current priorities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311201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Trustee elections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sz="half" idx="2"/>
          </p:nvPr>
        </p:nvSpPr>
        <p:spPr>
          <a:xfrm>
            <a:off x="531812" y="1413462"/>
            <a:ext cx="4040188" cy="45688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800" b="1" dirty="0">
                <a:solidFill>
                  <a:schemeClr val="tx2"/>
                </a:solidFill>
              </a:rPr>
              <a:t>Current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Chris Heald – Chair – to 2024  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Jennifer Ballantine – to 2023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Marion Clayton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Tess Edwards – to 2023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Keith Lavine – to 2024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Kazeem Olayinka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Nadine Rose – to 2023</a:t>
            </a:r>
          </a:p>
          <a:p>
            <a:r>
              <a:rPr lang="en-GB" dirty="0">
                <a:solidFill>
                  <a:schemeClr val="tx2"/>
                </a:solidFill>
              </a:rPr>
              <a:t>Kyla Sansbury – to 2024</a:t>
            </a:r>
          </a:p>
          <a:p>
            <a:pPr eaLnBrk="1" hangingPunct="1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2773" name="Content Placeholder 7"/>
          <p:cNvSpPr>
            <a:spLocks noGrp="1"/>
          </p:cNvSpPr>
          <p:nvPr>
            <p:ph sz="quarter" idx="4"/>
          </p:nvPr>
        </p:nvSpPr>
        <p:spPr>
          <a:xfrm>
            <a:off x="4159344" y="1435004"/>
            <a:ext cx="3240360" cy="45688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GB" sz="2800" b="1" dirty="0">
                <a:solidFill>
                  <a:schemeClr val="tx2"/>
                </a:solidFill>
              </a:rPr>
              <a:t>Proposed Changes</a:t>
            </a:r>
          </a:p>
          <a:p>
            <a:pPr eaLnBrk="1" hangingPunct="1"/>
            <a:r>
              <a:rPr lang="en-GB" b="1" dirty="0">
                <a:solidFill>
                  <a:srgbClr val="FF0000"/>
                </a:solidFill>
              </a:rPr>
              <a:t>Kazeem became a Trustee during the year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He will resign at the AGM and be proposed for a 3-year term</a:t>
            </a:r>
          </a:p>
          <a:p>
            <a:r>
              <a:rPr lang="en-GB" b="1" dirty="0">
                <a:solidFill>
                  <a:srgbClr val="FF0000"/>
                </a:solidFill>
              </a:rPr>
              <a:t>Marion will resign at the AGM by rotation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She will stand again for an approx. 1 year term</a:t>
            </a:r>
          </a:p>
          <a:p>
            <a:pPr eaLnBrk="1" hangingPunct="1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2774" name="Text Placeholder 4"/>
          <p:cNvSpPr txBox="1">
            <a:spLocks/>
          </p:cNvSpPr>
          <p:nvPr/>
        </p:nvSpPr>
        <p:spPr bwMode="auto">
          <a:xfrm>
            <a:off x="899592" y="5720349"/>
            <a:ext cx="792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 i="1" dirty="0">
                <a:solidFill>
                  <a:schemeClr val="tx2"/>
                </a:solidFill>
                <a:latin typeface="Calibri" pitchFamily="34" charset="0"/>
              </a:rPr>
              <a:t>Trustees are elected for a 3 year term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 i="1" dirty="0">
                <a:solidFill>
                  <a:schemeClr val="tx2"/>
                </a:solidFill>
                <a:latin typeface="Calibri" pitchFamily="34" charset="0"/>
              </a:rPr>
              <a:t>At least two will retire by rotation each year</a:t>
            </a:r>
          </a:p>
        </p:txBody>
      </p:sp>
      <p:pic>
        <p:nvPicPr>
          <p:cNvPr id="8" name="Picture 7" descr="A drawing of a face&#10;&#10;Description generated with high confidence">
            <a:extLst>
              <a:ext uri="{FF2B5EF4-FFF2-40B4-BE49-F238E27FC236}">
                <a16:creationId xmlns:a16="http://schemas.microsoft.com/office/drawing/2014/main" id="{F5886EFB-FEF1-4E8F-A6A5-0FC239141C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60485"/>
            <a:ext cx="1599503" cy="147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99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Treasurer &amp; Secretary</a:t>
            </a:r>
          </a:p>
        </p:txBody>
      </p:sp>
      <p:sp>
        <p:nvSpPr>
          <p:cNvPr id="34818" name="Text Placeholder 2"/>
          <p:cNvSpPr>
            <a:spLocks noGrp="1"/>
          </p:cNvSpPr>
          <p:nvPr>
            <p:ph type="body" idx="1"/>
          </p:nvPr>
        </p:nvSpPr>
        <p:spPr>
          <a:xfrm>
            <a:off x="609599" y="1402236"/>
            <a:ext cx="3090672" cy="576262"/>
          </a:xfrm>
        </p:spPr>
        <p:txBody>
          <a:bodyPr/>
          <a:lstStyle/>
          <a:p>
            <a:pPr eaLnBrk="1" hangingPunct="1"/>
            <a:r>
              <a:rPr lang="en-GB" sz="3200" dirty="0">
                <a:solidFill>
                  <a:schemeClr val="tx2"/>
                </a:solidFill>
              </a:rPr>
              <a:t>Current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sz="half" idx="2"/>
          </p:nvPr>
        </p:nvSpPr>
        <p:spPr>
          <a:xfrm>
            <a:off x="556717" y="1954449"/>
            <a:ext cx="3090672" cy="3304117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chemeClr val="tx2"/>
                </a:solidFill>
              </a:rPr>
              <a:t>Paul Hammett (Treasurer)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Miranda Frost Secretary)</a:t>
            </a:r>
          </a:p>
        </p:txBody>
      </p:sp>
      <p:sp>
        <p:nvSpPr>
          <p:cNvPr id="348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0271" y="1378187"/>
            <a:ext cx="3090672" cy="576262"/>
          </a:xfrm>
        </p:spPr>
        <p:txBody>
          <a:bodyPr/>
          <a:lstStyle/>
          <a:p>
            <a:pPr eaLnBrk="1" hangingPunct="1"/>
            <a:r>
              <a:rPr lang="en-GB" sz="3200" dirty="0">
                <a:solidFill>
                  <a:schemeClr val="tx2"/>
                </a:solidFill>
              </a:rPr>
              <a:t>Proposed</a:t>
            </a:r>
          </a:p>
        </p:txBody>
      </p:sp>
      <p:sp>
        <p:nvSpPr>
          <p:cNvPr id="34821" name="Content Placeholder 5"/>
          <p:cNvSpPr>
            <a:spLocks noGrp="1"/>
          </p:cNvSpPr>
          <p:nvPr>
            <p:ph sz="quarter" idx="4"/>
          </p:nvPr>
        </p:nvSpPr>
        <p:spPr>
          <a:xfrm>
            <a:off x="3807623" y="2049695"/>
            <a:ext cx="3153632" cy="3304117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chemeClr val="tx2"/>
                </a:solidFill>
              </a:rPr>
              <a:t>Paul Hammett (Treasurer)</a:t>
            </a:r>
          </a:p>
          <a:p>
            <a:pPr eaLnBrk="1" hangingPunct="1"/>
            <a:r>
              <a:rPr lang="en-GB" dirty="0">
                <a:solidFill>
                  <a:schemeClr val="tx2"/>
                </a:solidFill>
              </a:rPr>
              <a:t>Miranda Frost (Secretary)</a:t>
            </a:r>
          </a:p>
        </p:txBody>
      </p:sp>
      <p:sp>
        <p:nvSpPr>
          <p:cNvPr id="34822" name="Text Placeholder 4"/>
          <p:cNvSpPr txBox="1">
            <a:spLocks/>
          </p:cNvSpPr>
          <p:nvPr/>
        </p:nvSpPr>
        <p:spPr bwMode="auto">
          <a:xfrm>
            <a:off x="395536" y="4157304"/>
            <a:ext cx="741719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400" i="1" dirty="0">
                <a:solidFill>
                  <a:schemeClr val="tx2"/>
                </a:solidFill>
                <a:latin typeface="Calibri" pitchFamily="34" charset="0"/>
              </a:rPr>
              <a:t>The Treasurer and Secretary are appointed for a one year term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GB" sz="2400" b="1" i="1" dirty="0">
                <a:solidFill>
                  <a:srgbClr val="FF0000"/>
                </a:solidFill>
                <a:latin typeface="Calibri" pitchFamily="34" charset="0"/>
              </a:rPr>
              <a:t>Note: Paul also became a Director of the Company during the year – this will be confirmed at the AGM</a:t>
            </a:r>
          </a:p>
        </p:txBody>
      </p:sp>
      <p:pic>
        <p:nvPicPr>
          <p:cNvPr id="8" name="Picture 7" descr="A drawing of a face&#10;&#10;Description generated with high confidence">
            <a:extLst>
              <a:ext uri="{FF2B5EF4-FFF2-40B4-BE49-F238E27FC236}">
                <a16:creationId xmlns:a16="http://schemas.microsoft.com/office/drawing/2014/main" id="{AAD5028C-FDD9-4F8E-8DAF-9669FEEA6B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05" y="4896401"/>
            <a:ext cx="1599503" cy="147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4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face&#10;&#10;Description generated with high confidence">
            <a:extLst>
              <a:ext uri="{FF2B5EF4-FFF2-40B4-BE49-F238E27FC236}">
                <a16:creationId xmlns:a16="http://schemas.microsoft.com/office/drawing/2014/main" id="{95B91934-1B99-402B-A3E4-A4EA5DCFF8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r="24116" b="-1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90" y="2575034"/>
            <a:ext cx="4368542" cy="4022318"/>
          </a:xfrm>
          <a:noFill/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dirty="0"/>
              <a:t>Welcome and opening remarks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Minutes of AGM held on 29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Appointment  of  Trustees, Directors, Treasurer and Secretary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/>
              <a:t>Adoption of Accounts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Youth Work update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Current priorities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Discussion and questions</a:t>
            </a:r>
          </a:p>
          <a:p>
            <a:pPr>
              <a:lnSpc>
                <a:spcPct val="90000"/>
              </a:lnSpc>
              <a:defRPr/>
            </a:pPr>
            <a:r>
              <a:rPr lang="en-GB" dirty="0"/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492870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C465174-0F8C-4C29-B4BD-3F43615EE3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31638" y="1285813"/>
            <a:ext cx="5128494" cy="642938"/>
          </a:xfrm>
        </p:spPr>
        <p:txBody>
          <a:bodyPr/>
          <a:lstStyle/>
          <a:p>
            <a:pPr lvl="0"/>
            <a:r>
              <a:rPr lang="en-GB" sz="2700" dirty="0"/>
              <a:t>Year-ended 31</a:t>
            </a:r>
            <a:r>
              <a:rPr lang="en-GB" sz="2700" baseline="30000" dirty="0"/>
              <a:t>st</a:t>
            </a:r>
            <a:r>
              <a:rPr lang="en-GB" sz="2700" dirty="0"/>
              <a:t> August 2021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F039D2E8-5325-4414-AD8C-0E5C318C4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115971"/>
              </p:ext>
            </p:extLst>
          </p:nvPr>
        </p:nvGraphicFramePr>
        <p:xfrm>
          <a:off x="395537" y="2160538"/>
          <a:ext cx="7992887" cy="422079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297075">
                  <a:extLst>
                    <a:ext uri="{9D8B030D-6E8A-4147-A177-3AD203B41FA5}">
                      <a16:colId xmlns:a16="http://schemas.microsoft.com/office/drawing/2014/main" val="689500003"/>
                    </a:ext>
                  </a:extLst>
                </a:gridCol>
                <a:gridCol w="2031516">
                  <a:extLst>
                    <a:ext uri="{9D8B030D-6E8A-4147-A177-3AD203B41FA5}">
                      <a16:colId xmlns:a16="http://schemas.microsoft.com/office/drawing/2014/main" val="1510054558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96176805"/>
                    </a:ext>
                  </a:extLst>
                </a:gridCol>
              </a:tblGrid>
              <a:tr h="391402">
                <a:tc>
                  <a:txBody>
                    <a:bodyPr/>
                    <a:lstStyle/>
                    <a:p>
                      <a:pPr lvl="0"/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2020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05887254"/>
                  </a:ext>
                </a:extLst>
              </a:tr>
              <a:tr h="1279988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Voluntary income </a:t>
                      </a:r>
                    </a:p>
                    <a:p>
                      <a:pPr lvl="0"/>
                      <a:r>
                        <a:rPr lang="en-GB" sz="1400"/>
                        <a:t>Income from activities </a:t>
                      </a:r>
                    </a:p>
                    <a:p>
                      <a:pPr lvl="0"/>
                      <a:r>
                        <a:rPr lang="en-GB" sz="1400"/>
                        <a:t>Investment income </a:t>
                      </a:r>
                    </a:p>
                    <a:p>
                      <a:pPr lvl="0"/>
                      <a:r>
                        <a:rPr lang="en-GB" sz="1400"/>
                        <a:t>Other income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33,296</a:t>
                      </a:r>
                    </a:p>
                    <a:p>
                      <a:pPr lvl="0" algn="r"/>
                      <a:r>
                        <a:rPr lang="en-GB" sz="1400" dirty="0"/>
                        <a:t>21,822</a:t>
                      </a:r>
                    </a:p>
                    <a:p>
                      <a:pPr lvl="0" algn="r"/>
                      <a:endParaRPr lang="en-GB" sz="1400" dirty="0"/>
                    </a:p>
                    <a:p>
                      <a:pPr lvl="0" algn="r"/>
                      <a:r>
                        <a:rPr lang="en-GB" sz="14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39,671</a:t>
                      </a:r>
                    </a:p>
                    <a:p>
                      <a:pPr lvl="0" algn="r"/>
                      <a:r>
                        <a:rPr lang="en-GB" sz="1400" dirty="0"/>
                        <a:t>19,172</a:t>
                      </a:r>
                    </a:p>
                    <a:p>
                      <a:pPr lvl="0" algn="r"/>
                      <a:endParaRPr lang="en-GB" sz="1400" dirty="0"/>
                    </a:p>
                    <a:p>
                      <a:pPr lvl="0" algn="r"/>
                      <a:r>
                        <a:rPr lang="en-GB" sz="1400" dirty="0"/>
                        <a:t>15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73921079"/>
                  </a:ext>
                </a:extLst>
              </a:tr>
              <a:tr h="391402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 dirty="0"/>
                        <a:t>Total Incoming Resources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55,122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58,858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78340100"/>
                  </a:ext>
                </a:extLst>
              </a:tr>
              <a:tr h="983793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Costs - general </a:t>
                      </a:r>
                    </a:p>
                    <a:p>
                      <a:pPr lvl="0"/>
                      <a:r>
                        <a:rPr lang="en-GB" sz="1400"/>
                        <a:t>Costs - Youth work activities  Governance Costs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15,980</a:t>
                      </a:r>
                    </a:p>
                    <a:p>
                      <a:pPr lvl="0" algn="r"/>
                      <a:r>
                        <a:rPr lang="en-GB" sz="1400" dirty="0"/>
                        <a:t>40,907</a:t>
                      </a:r>
                    </a:p>
                    <a:p>
                      <a:pPr lvl="0" algn="r"/>
                      <a:r>
                        <a:rPr lang="en-GB" sz="1400" dirty="0"/>
                        <a:t>2,171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19,481</a:t>
                      </a:r>
                    </a:p>
                    <a:p>
                      <a:pPr lvl="0" algn="r"/>
                      <a:r>
                        <a:rPr lang="en-GB" sz="1400" dirty="0"/>
                        <a:t>30,119</a:t>
                      </a:r>
                    </a:p>
                    <a:p>
                      <a:pPr lvl="0" algn="r"/>
                      <a:r>
                        <a:rPr lang="en-GB" sz="1400" dirty="0"/>
                        <a:t>3,348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23882107"/>
                  </a:ext>
                </a:extLst>
              </a:tr>
              <a:tr h="391402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/>
                        <a:t>Total Resources Expended</a:t>
                      </a: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59,058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52,948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3549332"/>
                  </a:ext>
                </a:extLst>
              </a:tr>
              <a:tr h="391402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20449101"/>
                  </a:ext>
                </a:extLst>
              </a:tr>
              <a:tr h="391402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NET (OUTGOING) RESOURCES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3,936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>
                          <a:solidFill>
                            <a:srgbClr val="000000"/>
                          </a:solidFill>
                        </a:rPr>
                        <a:t>5,910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98850119"/>
                  </a:ext>
                </a:extLst>
              </a:tr>
            </a:tbl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6764D75E-32EC-45C0-BBD2-6C8A3DBE3CAA}"/>
              </a:ext>
            </a:extLst>
          </p:cNvPr>
          <p:cNvPicPr>
            <a:picLocks noChangeAspect="1"/>
          </p:cNvPicPr>
          <p:nvPr/>
        </p:nvPicPr>
        <p:blipFill>
          <a:blip r:embed="rId3"/>
          <a:tile tx="0" ty="0" sx="97702" sy="105776" flip="none" algn="tl"/>
        </p:blipFill>
        <p:spPr>
          <a:xfrm>
            <a:off x="6732240" y="384869"/>
            <a:ext cx="1197969" cy="1106517"/>
          </a:xfrm>
          <a:prstGeom prst="rect">
            <a:avLst/>
          </a:prstGeom>
          <a:blipFill>
            <a:blip r:embed="rId4">
              <a:alphaModFix/>
            </a:blip>
            <a:tile sx="100000" sy="100000" algn="tl"/>
          </a:blipFill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CC24D67-B45D-4EA3-A0B8-A142F0742F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1600" y="620688"/>
            <a:ext cx="5367228" cy="642938"/>
          </a:xfrm>
        </p:spPr>
        <p:txBody>
          <a:bodyPr anchorCtr="1">
            <a:normAutofit/>
          </a:bodyPr>
          <a:lstStyle/>
          <a:p>
            <a:pPr lvl="0" algn="ctr"/>
            <a:r>
              <a:rPr lang="en-GB" dirty="0"/>
              <a:t>Progress </a:t>
            </a:r>
            <a:r>
              <a:rPr lang="en-GB"/>
              <a:t>since 2013</a:t>
            </a:r>
            <a:endParaRPr lang="en-GB" dirty="0"/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5017F8EF-9574-4DA5-9C59-883CDFA73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916089"/>
              </p:ext>
            </p:extLst>
          </p:nvPr>
        </p:nvGraphicFramePr>
        <p:xfrm>
          <a:off x="827584" y="1988840"/>
          <a:ext cx="7488832" cy="4536507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2804838">
                  <a:extLst>
                    <a:ext uri="{9D8B030D-6E8A-4147-A177-3AD203B41FA5}">
                      <a16:colId xmlns:a16="http://schemas.microsoft.com/office/drawing/2014/main" val="4196231310"/>
                    </a:ext>
                  </a:extLst>
                </a:gridCol>
                <a:gridCol w="1061219">
                  <a:extLst>
                    <a:ext uri="{9D8B030D-6E8A-4147-A177-3AD203B41FA5}">
                      <a16:colId xmlns:a16="http://schemas.microsoft.com/office/drawing/2014/main" val="2752999314"/>
                    </a:ext>
                  </a:extLst>
                </a:gridCol>
                <a:gridCol w="482373">
                  <a:extLst>
                    <a:ext uri="{9D8B030D-6E8A-4147-A177-3AD203B41FA5}">
                      <a16:colId xmlns:a16="http://schemas.microsoft.com/office/drawing/2014/main" val="1974194047"/>
                    </a:ext>
                  </a:extLst>
                </a:gridCol>
                <a:gridCol w="1025039">
                  <a:extLst>
                    <a:ext uri="{9D8B030D-6E8A-4147-A177-3AD203B41FA5}">
                      <a16:colId xmlns:a16="http://schemas.microsoft.com/office/drawing/2014/main" val="2787919712"/>
                    </a:ext>
                  </a:extLst>
                </a:gridCol>
                <a:gridCol w="506495">
                  <a:extLst>
                    <a:ext uri="{9D8B030D-6E8A-4147-A177-3AD203B41FA5}">
                      <a16:colId xmlns:a16="http://schemas.microsoft.com/office/drawing/2014/main" val="1807732981"/>
                    </a:ext>
                  </a:extLst>
                </a:gridCol>
                <a:gridCol w="1025039">
                  <a:extLst>
                    <a:ext uri="{9D8B030D-6E8A-4147-A177-3AD203B41FA5}">
                      <a16:colId xmlns:a16="http://schemas.microsoft.com/office/drawing/2014/main" val="2732194151"/>
                    </a:ext>
                  </a:extLst>
                </a:gridCol>
                <a:gridCol w="583829">
                  <a:extLst>
                    <a:ext uri="{9D8B030D-6E8A-4147-A177-3AD203B41FA5}">
                      <a16:colId xmlns:a16="http://schemas.microsoft.com/office/drawing/2014/main" val="4066755961"/>
                    </a:ext>
                  </a:extLst>
                </a:gridCol>
              </a:tblGrid>
              <a:tr h="341160">
                <a:tc>
                  <a:txBody>
                    <a:bodyPr/>
                    <a:lstStyle/>
                    <a:p>
                      <a:pPr lvl="0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2013 (£)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2018 (£)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/>
                        <a:t>2021 (£)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/>
                        <a:t>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8977926"/>
                  </a:ext>
                </a:extLst>
              </a:tr>
              <a:tr h="1115686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Voluntary income </a:t>
                      </a:r>
                    </a:p>
                    <a:p>
                      <a:pPr lvl="0"/>
                      <a:r>
                        <a:rPr lang="en-GB" sz="1400"/>
                        <a:t>Income from activities </a:t>
                      </a:r>
                    </a:p>
                    <a:p>
                      <a:pPr lvl="0"/>
                      <a:r>
                        <a:rPr lang="en-GB" sz="1400"/>
                        <a:t>Investment income </a:t>
                      </a:r>
                    </a:p>
                    <a:p>
                      <a:pPr lvl="0"/>
                      <a:r>
                        <a:rPr lang="en-GB" sz="1400"/>
                        <a:t>Other income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12,846</a:t>
                      </a:r>
                    </a:p>
                    <a:p>
                      <a:pPr lvl="0" algn="r"/>
                      <a:r>
                        <a:rPr lang="en-GB" sz="1400" dirty="0"/>
                        <a:t>11,268</a:t>
                      </a:r>
                    </a:p>
                    <a:p>
                      <a:pPr lvl="0" algn="r"/>
                      <a:r>
                        <a:rPr lang="en-GB" sz="1400" dirty="0"/>
                        <a:t>6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53</a:t>
                      </a:r>
                    </a:p>
                    <a:p>
                      <a:pPr lvl="0" algn="r"/>
                      <a:r>
                        <a:rPr lang="en-GB" sz="1400" dirty="0"/>
                        <a:t>47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27,542</a:t>
                      </a:r>
                    </a:p>
                    <a:p>
                      <a:pPr lvl="0" algn="r"/>
                      <a:r>
                        <a:rPr lang="en-GB" sz="1400" dirty="0"/>
                        <a:t>26,881</a:t>
                      </a:r>
                    </a:p>
                    <a:p>
                      <a:pPr lvl="0" algn="r"/>
                      <a:r>
                        <a:rPr lang="en-GB" sz="1400" dirty="0"/>
                        <a:t>3</a:t>
                      </a:r>
                    </a:p>
                    <a:p>
                      <a:pPr lvl="0" algn="r"/>
                      <a:r>
                        <a:rPr lang="en-GB" sz="1400" dirty="0"/>
                        <a:t>744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50</a:t>
                      </a:r>
                    </a:p>
                    <a:p>
                      <a:pPr lvl="0" algn="r"/>
                      <a:r>
                        <a:rPr lang="en-GB" sz="1400" dirty="0"/>
                        <a:t>49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  <a:p>
                      <a:pPr lvl="0" algn="r"/>
                      <a:r>
                        <a:rPr lang="en-GB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33,296</a:t>
                      </a:r>
                    </a:p>
                    <a:p>
                      <a:pPr lvl="0" algn="r"/>
                      <a:r>
                        <a:rPr lang="en-GB" sz="1400" dirty="0"/>
                        <a:t>21,882</a:t>
                      </a:r>
                    </a:p>
                    <a:p>
                      <a:pPr lvl="0" algn="r"/>
                      <a:r>
                        <a:rPr lang="en-GB" sz="1400" dirty="0"/>
                        <a:t>4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60</a:t>
                      </a:r>
                    </a:p>
                    <a:p>
                      <a:pPr lvl="0" algn="r"/>
                      <a:r>
                        <a:rPr lang="en-GB" sz="1400" dirty="0"/>
                        <a:t>40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  <a:p>
                      <a:pPr lvl="0" algn="r"/>
                      <a:r>
                        <a:rPr lang="en-GB" sz="1400" dirty="0"/>
                        <a:t>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1503116"/>
                  </a:ext>
                </a:extLst>
              </a:tr>
              <a:tr h="34116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/>
                        <a:t>Total Incoming Resources</a:t>
                      </a: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24,120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55,170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55,122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0280242"/>
                  </a:ext>
                </a:extLst>
              </a:tr>
              <a:tr h="1115686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Costs - general </a:t>
                      </a:r>
                    </a:p>
                    <a:p>
                      <a:pPr lvl="0"/>
                      <a:r>
                        <a:rPr lang="en-GB" sz="1400"/>
                        <a:t>Costs - Youth work activities  Governance Costs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20,361</a:t>
                      </a:r>
                    </a:p>
                    <a:p>
                      <a:pPr lvl="0" algn="r"/>
                      <a:r>
                        <a:rPr lang="en-GB" sz="1400" dirty="0"/>
                        <a:t>5,274</a:t>
                      </a:r>
                    </a:p>
                    <a:p>
                      <a:pPr lvl="0" algn="r"/>
                      <a:r>
                        <a:rPr lang="en-GB" sz="1400" dirty="0"/>
                        <a:t>1,875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/>
                        <a:t>74</a:t>
                      </a:r>
                    </a:p>
                    <a:p>
                      <a:pPr lvl="0" algn="r"/>
                      <a:r>
                        <a:rPr lang="en-GB" sz="1400"/>
                        <a:t>19</a:t>
                      </a:r>
                    </a:p>
                    <a:p>
                      <a:pPr lvl="0" algn="r"/>
                      <a:r>
                        <a:rPr lang="en-GB" sz="1400"/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17,933</a:t>
                      </a:r>
                    </a:p>
                    <a:p>
                      <a:pPr lvl="0" algn="r"/>
                      <a:r>
                        <a:rPr lang="en-GB" sz="1400" dirty="0"/>
                        <a:t>37,026</a:t>
                      </a:r>
                    </a:p>
                    <a:p>
                      <a:pPr lvl="0" algn="r"/>
                      <a:r>
                        <a:rPr lang="en-GB" sz="1400" dirty="0"/>
                        <a:t>2,019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31</a:t>
                      </a:r>
                    </a:p>
                    <a:p>
                      <a:pPr lvl="0" algn="r"/>
                      <a:r>
                        <a:rPr lang="en-GB" sz="1400" dirty="0"/>
                        <a:t>65</a:t>
                      </a:r>
                    </a:p>
                    <a:p>
                      <a:pPr lvl="0" algn="r"/>
                      <a:r>
                        <a:rPr lang="en-GB" sz="14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15,980</a:t>
                      </a:r>
                    </a:p>
                    <a:p>
                      <a:pPr lvl="0" algn="r"/>
                      <a:r>
                        <a:rPr lang="en-GB" sz="1400" dirty="0"/>
                        <a:t>40,907</a:t>
                      </a:r>
                    </a:p>
                    <a:p>
                      <a:pPr lvl="0" algn="r"/>
                      <a:r>
                        <a:rPr lang="en-GB" sz="1400" dirty="0"/>
                        <a:t>2,171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27</a:t>
                      </a:r>
                    </a:p>
                    <a:p>
                      <a:pPr lvl="0" algn="r"/>
                      <a:r>
                        <a:rPr lang="en-GB" sz="1400" dirty="0"/>
                        <a:t>69</a:t>
                      </a:r>
                    </a:p>
                    <a:p>
                      <a:pPr lvl="0" algn="r"/>
                      <a:r>
                        <a:rPr lang="en-GB" sz="1400" dirty="0"/>
                        <a:t>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3487899"/>
                  </a:ext>
                </a:extLst>
              </a:tr>
              <a:tr h="34116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400"/>
                        <a:t>Total Resources Expended</a:t>
                      </a: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27,510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b="1" dirty="0"/>
                        <a:t>56,978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/>
                        <a:t>59,058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58218716"/>
                  </a:ext>
                </a:extLst>
              </a:tr>
              <a:tr h="34116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b="1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49119665"/>
                  </a:ext>
                </a:extLst>
              </a:tr>
              <a:tr h="599335">
                <a:tc>
                  <a:txBody>
                    <a:bodyPr/>
                    <a:lstStyle/>
                    <a:p>
                      <a:pPr lvl="0"/>
                      <a:r>
                        <a:rPr lang="en-GB" sz="1400"/>
                        <a:t>NET (OUTGOING) RESOURCES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>
                          <a:solidFill>
                            <a:srgbClr val="FF0000"/>
                          </a:solidFill>
                        </a:rPr>
                        <a:t>(3,390)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(1,308)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(3,936)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93421060"/>
                  </a:ext>
                </a:extLst>
              </a:tr>
              <a:tr h="34116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r"/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14937688"/>
                  </a:ext>
                </a:extLst>
              </a:tr>
            </a:tbl>
          </a:graphicData>
        </a:graphic>
      </p:graphicFrame>
      <p:pic>
        <p:nvPicPr>
          <p:cNvPr id="4" name="Picture 6" descr="A drawing of a face&#10;&#10;Description generated with high confidence">
            <a:extLst>
              <a:ext uri="{FF2B5EF4-FFF2-40B4-BE49-F238E27FC236}">
                <a16:creationId xmlns:a16="http://schemas.microsoft.com/office/drawing/2014/main" id="{53B0AD0C-011D-45A2-AB4A-DEB9072D5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507" y="507816"/>
            <a:ext cx="1199629" cy="110965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744</Words>
  <Application>Microsoft Office PowerPoint</Application>
  <PresentationFormat>On-screen Show (4:3)</PresentationFormat>
  <Paragraphs>278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Wendover Youth Centre</vt:lpstr>
      <vt:lpstr>Agenda</vt:lpstr>
      <vt:lpstr>PowerPoint Presentation</vt:lpstr>
      <vt:lpstr>Agenda</vt:lpstr>
      <vt:lpstr>Trustee elections</vt:lpstr>
      <vt:lpstr>Treasurer &amp; Secretary</vt:lpstr>
      <vt:lpstr>Agenda</vt:lpstr>
      <vt:lpstr>Year-ended 31st August 2021</vt:lpstr>
      <vt:lpstr>Progress since 2013</vt:lpstr>
      <vt:lpstr>Current Financial position</vt:lpstr>
      <vt:lpstr>Statement of Financial Position</vt:lpstr>
      <vt:lpstr>Agenda</vt:lpstr>
      <vt:lpstr>Youth Activities</vt:lpstr>
      <vt:lpstr>Youth Clubs </vt:lpstr>
      <vt:lpstr>Youth Work Priorities</vt:lpstr>
      <vt:lpstr>Governance Priorities</vt:lpstr>
      <vt:lpstr>Agenda</vt:lpstr>
      <vt:lpstr>Wendover Youth Centre  THANKS!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Wendover Youth Centre</dc:title>
  <dc:creator>Paul Hammett</dc:creator>
  <cp:lastModifiedBy>Chris Heald</cp:lastModifiedBy>
  <cp:revision>36</cp:revision>
  <dcterms:created xsi:type="dcterms:W3CDTF">2019-03-23T19:51:39Z</dcterms:created>
  <dcterms:modified xsi:type="dcterms:W3CDTF">2022-03-29T08:54:56Z</dcterms:modified>
</cp:coreProperties>
</file>