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94" r:id="rId3"/>
  </p:sldMasterIdLst>
  <p:notesMasterIdLst>
    <p:notesMasterId r:id="rId27"/>
  </p:notesMasterIdLst>
  <p:handoutMasterIdLst>
    <p:handoutMasterId r:id="rId28"/>
  </p:handoutMasterIdLst>
  <p:sldIdLst>
    <p:sldId id="317" r:id="rId4"/>
    <p:sldId id="369" r:id="rId5"/>
    <p:sldId id="419" r:id="rId6"/>
    <p:sldId id="420" r:id="rId7"/>
    <p:sldId id="328" r:id="rId8"/>
    <p:sldId id="329" r:id="rId9"/>
    <p:sldId id="331" r:id="rId10"/>
    <p:sldId id="371" r:id="rId11"/>
    <p:sldId id="421" r:id="rId12"/>
    <p:sldId id="346" r:id="rId13"/>
    <p:sldId id="347" r:id="rId14"/>
    <p:sldId id="363" r:id="rId15"/>
    <p:sldId id="422" r:id="rId16"/>
    <p:sldId id="370" r:id="rId17"/>
    <p:sldId id="428" r:id="rId18"/>
    <p:sldId id="375" r:id="rId19"/>
    <p:sldId id="376" r:id="rId20"/>
    <p:sldId id="378" r:id="rId21"/>
    <p:sldId id="426" r:id="rId22"/>
    <p:sldId id="427" r:id="rId23"/>
    <p:sldId id="425" r:id="rId24"/>
    <p:sldId id="423" r:id="rId25"/>
    <p:sldId id="3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35D"/>
    <a:srgbClr val="44849A"/>
    <a:srgbClr val="1B9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F59A6-F71C-4B0B-89E9-1A1EEC6A72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78A4BEC-4514-4E40-A708-47AD26C282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645E40-322C-4CF8-95CC-767B24654158}" type="datetimeFigureOut">
              <a:rPr lang="en-GB" smtClean="0"/>
              <a:t>22/04/2024</a:t>
            </a:fld>
            <a:endParaRPr lang="en-GB"/>
          </a:p>
        </p:txBody>
      </p:sp>
      <p:sp>
        <p:nvSpPr>
          <p:cNvPr id="4" name="Footer Placeholder 3">
            <a:extLst>
              <a:ext uri="{FF2B5EF4-FFF2-40B4-BE49-F238E27FC236}">
                <a16:creationId xmlns:a16="http://schemas.microsoft.com/office/drawing/2014/main" id="{16D1D9D0-606C-4BEF-8560-B75B308795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228948D-7431-45D7-BB9A-0622888FCE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7F8A4D-BAE6-4CE7-809F-6F5480CE9829}" type="slidenum">
              <a:rPr lang="en-GB" smtClean="0"/>
              <a:t>‹#›</a:t>
            </a:fld>
            <a:endParaRPr lang="en-GB"/>
          </a:p>
        </p:txBody>
      </p:sp>
    </p:spTree>
    <p:extLst>
      <p:ext uri="{BB962C8B-B14F-4D97-AF65-F5344CB8AC3E}">
        <p14:creationId xmlns:p14="http://schemas.microsoft.com/office/powerpoint/2010/main" val="1619820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C8A0858-11CF-4A0F-86B4-E0C4A0EFE1F2}" type="datetimeFigureOut">
              <a:rPr lang="en-GB"/>
              <a:pPr>
                <a:defRPr/>
              </a:pPr>
              <a:t>22/04/2024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BCD5372-F01A-4502-812E-8626C7EC3C82}" type="slidenum">
              <a:rPr lang="en-GB"/>
              <a:pPr>
                <a:defRPr/>
              </a:pPr>
              <a:t>‹#›</a:t>
            </a:fld>
            <a:endParaRPr lang="en-GB"/>
          </a:p>
        </p:txBody>
      </p:sp>
    </p:spTree>
    <p:extLst>
      <p:ext uri="{BB962C8B-B14F-4D97-AF65-F5344CB8AC3E}">
        <p14:creationId xmlns:p14="http://schemas.microsoft.com/office/powerpoint/2010/main" val="10538183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F97FAA8-2670-401C-80B4-A6B47F6D51D5}"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3305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889B27D-B416-45E6-8BB7-BECE4B44D41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8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2224008-CED0-1663-D8EA-3681EDC7AF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C72959ED-E130-FA07-AC0B-6DB87CECFBE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0240352-1894-1B57-204B-B20B0DA4E4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32B07CE-6071-4266-90E5-73F943869D2C}"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14</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62C37A3-2440-39B3-F3DE-0E6755DD8F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68175D8-27C9-82F0-9595-3E0195ED974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C6295925-3D51-6EA2-19FC-7517905580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76B2BF3-FBA4-469C-8B36-A974989C664B}"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F2D434EC-6B26-6C64-BDE0-A75E209643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C3940684-6B6B-D640-89F8-8A4AB5D570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5F3537B7-A8BB-ABEC-9893-BC905F4071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310AB30D-8D55-447B-A9C2-1F9B578ABD45}"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16</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6A5811EB-A340-9629-31DC-E1732387C7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44ACE3BF-5509-FC13-3DCB-1109278C39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ED130AAA-280A-1DA7-BFE2-BD2C55EA89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A926E0E0-8673-45BC-A434-629AD4481C37}"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18</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64E1021-C507-2558-BAF3-CCC5B44158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F28B1046-30EB-1506-9697-BD02160A08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B73674CF-05F0-17AF-B1D0-D5CDF66399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1740951-99AA-4669-AF9E-0D0101A269F4}"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19</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7BE31A1-3CD4-E58F-EF74-1F7ABE9B83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729E123F-89B2-3E82-93C0-C52C353AB90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6F104455-B74B-08DE-5396-416EB0CEF4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A6A22CB4-E470-41A0-8A49-B9A197A2C683}"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20</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889B27D-B416-45E6-8BB7-BECE4B44D41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0256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F97FAA8-2670-401C-80B4-A6B47F6D51D5}"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7514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889B27D-B416-45E6-8BB7-BECE4B44D41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3780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AA7BA95-AEA2-43C5-AC19-8A6A24321D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A073907-305A-5430-205B-AE03259FF2A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E1593C28-76D4-C4E9-9DBF-A841FA93831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08607CA-36E1-49C5-BCB4-436799B0B234}"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D8A7E8A-5923-8CD6-E8EF-73BD756F83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E21FEEA-A724-F485-C48E-EB61999C5ED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50BFFACE-3EB8-CF89-8718-67ED4C8DC3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defRPr>
                <a:solidFill>
                  <a:schemeClr val="tx1"/>
                </a:solidFill>
                <a:latin typeface="Arial Black" panose="020B0A04020102020204" pitchFamily="34" charset="0"/>
              </a:defRPr>
            </a:lvl1pPr>
            <a:lvl2pPr marL="742950" indent="-285750" defTabSz="457200">
              <a:defRPr>
                <a:solidFill>
                  <a:schemeClr val="tx1"/>
                </a:solidFill>
                <a:latin typeface="Arial Black" panose="020B0A04020102020204" pitchFamily="34" charset="0"/>
              </a:defRPr>
            </a:lvl2pPr>
            <a:lvl3pPr marL="1143000" indent="-228600" defTabSz="457200">
              <a:defRPr>
                <a:solidFill>
                  <a:schemeClr val="tx1"/>
                </a:solidFill>
                <a:latin typeface="Arial Black" panose="020B0A04020102020204" pitchFamily="34" charset="0"/>
              </a:defRPr>
            </a:lvl3pPr>
            <a:lvl4pPr marL="1600200" indent="-228600" defTabSz="457200">
              <a:defRPr>
                <a:solidFill>
                  <a:schemeClr val="tx1"/>
                </a:solidFill>
                <a:latin typeface="Arial Black" panose="020B0A04020102020204" pitchFamily="34" charset="0"/>
              </a:defRPr>
            </a:lvl4pPr>
            <a:lvl5pPr marL="2057400" indent="-228600" defTabSz="457200">
              <a:defRPr>
                <a:solidFill>
                  <a:schemeClr val="tx1"/>
                </a:solidFill>
                <a:latin typeface="Arial Black" panose="020B0A04020102020204" pitchFamily="34" charset="0"/>
              </a:defRPr>
            </a:lvl5pPr>
            <a:lvl6pPr marL="2514600" indent="-228600" defTabSz="457200" eaLnBrk="0" fontAlgn="base" hangingPunct="0">
              <a:spcBef>
                <a:spcPct val="0"/>
              </a:spcBef>
              <a:spcAft>
                <a:spcPct val="0"/>
              </a:spcAft>
              <a:defRPr>
                <a:solidFill>
                  <a:schemeClr val="tx1"/>
                </a:solidFill>
                <a:latin typeface="Arial Black" panose="020B0A04020102020204" pitchFamily="34" charset="0"/>
              </a:defRPr>
            </a:lvl6pPr>
            <a:lvl7pPr marL="2971800" indent="-228600" defTabSz="457200" eaLnBrk="0" fontAlgn="base" hangingPunct="0">
              <a:spcBef>
                <a:spcPct val="0"/>
              </a:spcBef>
              <a:spcAft>
                <a:spcPct val="0"/>
              </a:spcAft>
              <a:defRPr>
                <a:solidFill>
                  <a:schemeClr val="tx1"/>
                </a:solidFill>
                <a:latin typeface="Arial Black" panose="020B0A04020102020204" pitchFamily="34" charset="0"/>
              </a:defRPr>
            </a:lvl7pPr>
            <a:lvl8pPr marL="3429000" indent="-228600" defTabSz="457200" eaLnBrk="0" fontAlgn="base" hangingPunct="0">
              <a:spcBef>
                <a:spcPct val="0"/>
              </a:spcBef>
              <a:spcAft>
                <a:spcPct val="0"/>
              </a:spcAft>
              <a:defRPr>
                <a:solidFill>
                  <a:schemeClr val="tx1"/>
                </a:solidFill>
                <a:latin typeface="Arial Black" panose="020B0A04020102020204" pitchFamily="34" charset="0"/>
              </a:defRPr>
            </a:lvl8pPr>
            <a:lvl9pPr marL="3886200" indent="-228600" defTabSz="4572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B7DA2D2-9161-4718-8AD5-BE06CD09210E}" type="slidenum">
              <a:rPr kumimoji="0" lang="en-GB"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7C7BC8-A675-4376-984D-F35926AD2984}"/>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1A3B45F9-C11D-4C1D-BFD2-4C12D47CDB76}"/>
              </a:ext>
            </a:extLst>
          </p:cNvPr>
          <p:cNvSpPr txBox="1">
            <a:spLocks noGrp="1"/>
          </p:cNvSpPr>
          <p:nvPr>
            <p:ph type="body" sz="quarter" idx="1"/>
          </p:nvPr>
        </p:nvSpPr>
        <p:spPr/>
        <p:txBody>
          <a:bodyPr/>
          <a:lstStyle/>
          <a:p>
            <a:endParaRPr lang="en-GB" dirty="0"/>
          </a:p>
        </p:txBody>
      </p:sp>
      <p:sp>
        <p:nvSpPr>
          <p:cNvPr id="4" name="Slide Number Placeholder 3">
            <a:extLst>
              <a:ext uri="{FF2B5EF4-FFF2-40B4-BE49-F238E27FC236}">
                <a16:creationId xmlns:a16="http://schemas.microsoft.com/office/drawing/2014/main" id="{179E4D2A-DC47-4D9F-850E-35FA0FEF479D}"/>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7EBEEE1-E1AE-4BBF-9B80-9A0535B20958}"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E08B81-8398-49A8-9C1D-F6C28A5FEFBE}"/>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39D1910D-0B9F-4398-A001-0675DAC5715A}"/>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E6C3BA45-407B-4686-89B5-0A1E7F5484A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5FC55A1-B146-4EEA-A1A4-AC0D4405B924}"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9B2330-A1FC-4511-A749-4CE032704367}"/>
              </a:ext>
            </a:extLst>
          </p:cNvPr>
          <p:cNvSpPr>
            <a:spLocks noGrp="1" noRot="1" noChangeAspect="1"/>
          </p:cNvSpPr>
          <p:nvPr>
            <p:ph type="sldImg"/>
          </p:nvPr>
        </p:nvSpPr>
        <p:spPr>
          <a:xfrm>
            <a:off x="1371600" y="1143000"/>
            <a:ext cx="4114800" cy="3086100"/>
          </a:xfrm>
          <a:ln w="12701">
            <a:solidFill>
              <a:srgbClr val="000000"/>
            </a:solidFill>
            <a:prstDash val="solid"/>
            <a:miter/>
          </a:ln>
        </p:spPr>
      </p:sp>
      <p:sp>
        <p:nvSpPr>
          <p:cNvPr id="3" name="Notes Placeholder 2">
            <a:extLst>
              <a:ext uri="{FF2B5EF4-FFF2-40B4-BE49-F238E27FC236}">
                <a16:creationId xmlns:a16="http://schemas.microsoft.com/office/drawing/2014/main" id="{47FE9613-7032-4509-BB18-31381DF5F444}"/>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FDA305AE-4AF5-4EFD-97D6-F352B13BB6D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53D505-5A77-4A18-884D-9F93CAA5EE71}"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9B2330-A1FC-4511-A749-4CE032704367}"/>
              </a:ext>
            </a:extLst>
          </p:cNvPr>
          <p:cNvSpPr>
            <a:spLocks noGrp="1" noRot="1" noChangeAspect="1"/>
          </p:cNvSpPr>
          <p:nvPr>
            <p:ph type="sldImg"/>
          </p:nvPr>
        </p:nvSpPr>
        <p:spPr>
          <a:xfrm>
            <a:off x="1371600" y="1143000"/>
            <a:ext cx="4114800" cy="3086100"/>
          </a:xfrm>
          <a:ln w="12701">
            <a:solidFill>
              <a:srgbClr val="000000"/>
            </a:solidFill>
            <a:prstDash val="solid"/>
            <a:miter/>
          </a:ln>
        </p:spPr>
      </p:sp>
      <p:sp>
        <p:nvSpPr>
          <p:cNvPr id="3" name="Notes Placeholder 2">
            <a:extLst>
              <a:ext uri="{FF2B5EF4-FFF2-40B4-BE49-F238E27FC236}">
                <a16:creationId xmlns:a16="http://schemas.microsoft.com/office/drawing/2014/main" id="{47FE9613-7032-4509-BB18-31381DF5F444}"/>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FDA305AE-4AF5-4EFD-97D6-F352B13BB6D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53D505-5A77-4A18-884D-9F93CAA5EE71}" type="slidenum">
              <a:t>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555821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889B27D-B416-45E6-8BB7-BECE4B44D41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8346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8A171CE-960F-40BA-9FCF-84C4C1BE0D78}"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D6F464C-974A-44C4-B833-BA06D16330BA}" type="slidenum">
              <a:rPr lang="en-GB" smtClean="0"/>
              <a:pPr>
                <a:defRPr/>
              </a:pPr>
              <a:t>‹#›</a:t>
            </a:fld>
            <a:endParaRPr lang="en-GB"/>
          </a:p>
        </p:txBody>
      </p:sp>
    </p:spTree>
    <p:extLst>
      <p:ext uri="{BB962C8B-B14F-4D97-AF65-F5344CB8AC3E}">
        <p14:creationId xmlns:p14="http://schemas.microsoft.com/office/powerpoint/2010/main" val="2712757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4F8689-4576-4AE8-BE0A-13F10CDE8D4D}" type="slidenum">
              <a:rPr lang="en-GB" smtClean="0"/>
              <a:pPr>
                <a:defRPr/>
              </a:pPr>
              <a:t>‹#›</a:t>
            </a:fld>
            <a:endParaRPr lang="en-GB"/>
          </a:p>
        </p:txBody>
      </p:sp>
    </p:spTree>
    <p:extLst>
      <p:ext uri="{BB962C8B-B14F-4D97-AF65-F5344CB8AC3E}">
        <p14:creationId xmlns:p14="http://schemas.microsoft.com/office/powerpoint/2010/main" val="82724980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4F8689-4576-4AE8-BE0A-13F10CDE8D4D}" type="slidenum">
              <a:rPr lang="en-GB" smtClean="0"/>
              <a:pPr>
                <a:defRPr/>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56885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4F8689-4576-4AE8-BE0A-13F10CDE8D4D}" type="slidenum">
              <a:rPr lang="en-GB" smtClean="0"/>
              <a:pPr>
                <a:defRPr/>
              </a:pPr>
              <a:t>‹#›</a:t>
            </a:fld>
            <a:endParaRPr lang="en-GB"/>
          </a:p>
        </p:txBody>
      </p:sp>
    </p:spTree>
    <p:extLst>
      <p:ext uri="{BB962C8B-B14F-4D97-AF65-F5344CB8AC3E}">
        <p14:creationId xmlns:p14="http://schemas.microsoft.com/office/powerpoint/2010/main" val="21712663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4F8689-4576-4AE8-BE0A-13F10CDE8D4D}" type="slidenum">
              <a:rPr lang="en-GB" smtClean="0"/>
              <a:pPr>
                <a:defRPr/>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091592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A4F8689-4576-4AE8-BE0A-13F10CDE8D4D}" type="slidenum">
              <a:rPr lang="en-GB" smtClean="0"/>
              <a:pPr>
                <a:defRPr/>
              </a:pPr>
              <a:t>‹#›</a:t>
            </a:fld>
            <a:endParaRPr lang="en-GB"/>
          </a:p>
        </p:txBody>
      </p:sp>
    </p:spTree>
    <p:extLst>
      <p:ext uri="{BB962C8B-B14F-4D97-AF65-F5344CB8AC3E}">
        <p14:creationId xmlns:p14="http://schemas.microsoft.com/office/powerpoint/2010/main" val="210992773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75904EF-F539-400B-99E6-FF6A186DD693}"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4137E2B-FB4E-42A1-BDB0-78055E61CA76}" type="slidenum">
              <a:rPr lang="en-GB" smtClean="0"/>
              <a:pPr>
                <a:defRPr/>
              </a:pPr>
              <a:t>‹#›</a:t>
            </a:fld>
            <a:endParaRPr lang="en-GB"/>
          </a:p>
        </p:txBody>
      </p:sp>
    </p:spTree>
    <p:extLst>
      <p:ext uri="{BB962C8B-B14F-4D97-AF65-F5344CB8AC3E}">
        <p14:creationId xmlns:p14="http://schemas.microsoft.com/office/powerpoint/2010/main" val="2816936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43DCA96-235E-45B6-A7FB-A9F841F03B91}"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8A0D3E0-8AA9-4BB9-99A4-DA687D0B24EA}" type="slidenum">
              <a:rPr lang="en-GB" smtClean="0"/>
              <a:pPr>
                <a:defRPr/>
              </a:pPr>
              <a:t>‹#›</a:t>
            </a:fld>
            <a:endParaRPr lang="en-GB"/>
          </a:p>
        </p:txBody>
      </p:sp>
    </p:spTree>
    <p:extLst>
      <p:ext uri="{BB962C8B-B14F-4D97-AF65-F5344CB8AC3E}">
        <p14:creationId xmlns:p14="http://schemas.microsoft.com/office/powerpoint/2010/main" val="21992209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88202172-C801-628C-1EE6-C2CB8AC030E8}"/>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296E28A7-5ED1-5763-5D59-000C6A894A49}"/>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AB15CB4B-124A-DE9D-0B6B-B9EE812B16B4}"/>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13B7D912-8E81-31CC-5DAE-21C683457FCE}"/>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784B11D3-909B-570B-85ED-78ECECF9BC1F}"/>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A08917EB-FDED-0743-DE2C-24FE826941C7}"/>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429D59B6-3304-45C9-5EF2-88627832C38B}"/>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72766622-C1F9-387C-3097-BA75941D016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8CE05A93-E148-BBFC-C5BE-5CDAF7C9B207}"/>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5F3833DE-549B-189C-7B5B-2FF1E7CDC16E}"/>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FCA7FE65-633F-8E9E-D282-5E609E125FA7}"/>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F1DDFD35-91EF-5A80-3AEC-12AD3677749E}"/>
              </a:ext>
            </a:extLst>
          </p:cNvPr>
          <p:cNvSpPr>
            <a:spLocks noGrp="1"/>
          </p:cNvSpPr>
          <p:nvPr>
            <p:ph type="dt" sz="half" idx="10"/>
          </p:nvPr>
        </p:nvSpPr>
        <p:spPr/>
        <p:txBody>
          <a:bodyPr/>
          <a:lstStyle>
            <a:lvl1pPr>
              <a:defRPr/>
            </a:lvl1pPr>
          </a:lstStyle>
          <a:p>
            <a:pPr>
              <a:defRPr/>
            </a:pPr>
            <a:fld id="{708FC486-8EA8-4698-8B7B-597D82B0DF04}" type="datetime1">
              <a:rPr lang="en-GB"/>
              <a:pPr>
                <a:defRPr/>
              </a:pPr>
              <a:t>22/04/2024</a:t>
            </a:fld>
            <a:endParaRPr lang="en-GB"/>
          </a:p>
        </p:txBody>
      </p:sp>
      <p:sp>
        <p:nvSpPr>
          <p:cNvPr id="16" name="Footer Placeholder 4">
            <a:extLst>
              <a:ext uri="{FF2B5EF4-FFF2-40B4-BE49-F238E27FC236}">
                <a16:creationId xmlns:a16="http://schemas.microsoft.com/office/drawing/2014/main" id="{C81FEAFA-5422-D7B3-CF0A-0BB2ED246C14}"/>
              </a:ext>
            </a:extLst>
          </p:cNvPr>
          <p:cNvSpPr>
            <a:spLocks noGrp="1"/>
          </p:cNvSpPr>
          <p:nvPr>
            <p:ph type="ftr" sz="quarter" idx="11"/>
          </p:nvPr>
        </p:nvSpPr>
        <p:spPr/>
        <p:txBody>
          <a:bodyPr/>
          <a:lstStyle>
            <a:lvl1pPr>
              <a:defRPr/>
            </a:lvl1pPr>
          </a:lstStyle>
          <a:p>
            <a:pPr>
              <a:defRPr/>
            </a:pPr>
            <a:endParaRPr lang="en-GB"/>
          </a:p>
        </p:txBody>
      </p:sp>
      <p:sp>
        <p:nvSpPr>
          <p:cNvPr id="17" name="Slide Number Placeholder 5">
            <a:extLst>
              <a:ext uri="{FF2B5EF4-FFF2-40B4-BE49-F238E27FC236}">
                <a16:creationId xmlns:a16="http://schemas.microsoft.com/office/drawing/2014/main" id="{BFCD4029-45F1-C96A-16A9-56E763E4A92E}"/>
              </a:ext>
            </a:extLst>
          </p:cNvPr>
          <p:cNvSpPr>
            <a:spLocks noGrp="1"/>
          </p:cNvSpPr>
          <p:nvPr>
            <p:ph type="sldNum" sz="quarter" idx="12"/>
          </p:nvPr>
        </p:nvSpPr>
        <p:spPr/>
        <p:txBody>
          <a:bodyPr/>
          <a:lstStyle>
            <a:lvl1pPr>
              <a:defRPr/>
            </a:lvl1pPr>
          </a:lstStyle>
          <a:p>
            <a:pPr>
              <a:defRPr/>
            </a:pPr>
            <a:fld id="{4C4EB9D5-581F-4D3B-86D4-32B0E1A61877}" type="slidenum">
              <a:rPr lang="en-GB"/>
              <a:pPr>
                <a:defRPr/>
              </a:pPr>
              <a:t>‹#›</a:t>
            </a:fld>
            <a:endParaRPr lang="en-GB"/>
          </a:p>
        </p:txBody>
      </p:sp>
    </p:spTree>
    <p:extLst>
      <p:ext uri="{BB962C8B-B14F-4D97-AF65-F5344CB8AC3E}">
        <p14:creationId xmlns:p14="http://schemas.microsoft.com/office/powerpoint/2010/main" val="2415819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F900A0-7637-67D0-9602-16893343FBA9}"/>
              </a:ext>
            </a:extLst>
          </p:cNvPr>
          <p:cNvSpPr>
            <a:spLocks noGrp="1"/>
          </p:cNvSpPr>
          <p:nvPr>
            <p:ph type="dt" sz="half" idx="10"/>
          </p:nvPr>
        </p:nvSpPr>
        <p:spPr/>
        <p:txBody>
          <a:bodyPr/>
          <a:lstStyle>
            <a:lvl1pPr>
              <a:defRPr/>
            </a:lvl1pPr>
          </a:lstStyle>
          <a:p>
            <a:pPr>
              <a:defRPr/>
            </a:pPr>
            <a:fld id="{84E6BA89-675C-4A74-BAB9-9F4E94058C97}" type="datetime1">
              <a:rPr lang="en-GB"/>
              <a:pPr>
                <a:defRPr/>
              </a:pPr>
              <a:t>22/04/2024</a:t>
            </a:fld>
            <a:endParaRPr lang="en-GB"/>
          </a:p>
        </p:txBody>
      </p:sp>
      <p:sp>
        <p:nvSpPr>
          <p:cNvPr id="5" name="Footer Placeholder 4">
            <a:extLst>
              <a:ext uri="{FF2B5EF4-FFF2-40B4-BE49-F238E27FC236}">
                <a16:creationId xmlns:a16="http://schemas.microsoft.com/office/drawing/2014/main" id="{F9577DA5-5A6A-A471-FB6B-AD2C8ED0D39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52E3338-CDEC-5400-8DE3-003AFAD871B3}"/>
              </a:ext>
            </a:extLst>
          </p:cNvPr>
          <p:cNvSpPr>
            <a:spLocks noGrp="1"/>
          </p:cNvSpPr>
          <p:nvPr>
            <p:ph type="sldNum" sz="quarter" idx="12"/>
          </p:nvPr>
        </p:nvSpPr>
        <p:spPr/>
        <p:txBody>
          <a:bodyPr/>
          <a:lstStyle>
            <a:lvl1pPr>
              <a:defRPr/>
            </a:lvl1pPr>
          </a:lstStyle>
          <a:p>
            <a:pPr>
              <a:defRPr/>
            </a:pPr>
            <a:fld id="{44DF40ED-9E2F-43B1-B911-4DD10ABC15AF}" type="slidenum">
              <a:rPr lang="en-GB"/>
              <a:pPr>
                <a:defRPr/>
              </a:pPr>
              <a:t>‹#›</a:t>
            </a:fld>
            <a:endParaRPr lang="en-GB"/>
          </a:p>
        </p:txBody>
      </p:sp>
    </p:spTree>
    <p:extLst>
      <p:ext uri="{BB962C8B-B14F-4D97-AF65-F5344CB8AC3E}">
        <p14:creationId xmlns:p14="http://schemas.microsoft.com/office/powerpoint/2010/main" val="3401891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01A68E-DA72-F930-AE1E-DF29A73E1470}"/>
              </a:ext>
            </a:extLst>
          </p:cNvPr>
          <p:cNvSpPr>
            <a:spLocks noGrp="1"/>
          </p:cNvSpPr>
          <p:nvPr>
            <p:ph type="dt" sz="half" idx="10"/>
          </p:nvPr>
        </p:nvSpPr>
        <p:spPr/>
        <p:txBody>
          <a:bodyPr/>
          <a:lstStyle>
            <a:lvl1pPr>
              <a:defRPr/>
            </a:lvl1pPr>
          </a:lstStyle>
          <a:p>
            <a:pPr>
              <a:defRPr/>
            </a:pPr>
            <a:fld id="{D0925DF4-B877-49C4-9C5B-41270CA67C4B}" type="datetime1">
              <a:rPr lang="en-GB"/>
              <a:pPr>
                <a:defRPr/>
              </a:pPr>
              <a:t>22/04/2024</a:t>
            </a:fld>
            <a:endParaRPr lang="en-GB"/>
          </a:p>
        </p:txBody>
      </p:sp>
      <p:sp>
        <p:nvSpPr>
          <p:cNvPr id="5" name="Footer Placeholder 4">
            <a:extLst>
              <a:ext uri="{FF2B5EF4-FFF2-40B4-BE49-F238E27FC236}">
                <a16:creationId xmlns:a16="http://schemas.microsoft.com/office/drawing/2014/main" id="{BFAF126E-06E8-3C35-22E1-D4119713466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5C5245C-6D13-2EC2-4E59-67DDD890CE5C}"/>
              </a:ext>
            </a:extLst>
          </p:cNvPr>
          <p:cNvSpPr>
            <a:spLocks noGrp="1"/>
          </p:cNvSpPr>
          <p:nvPr>
            <p:ph type="sldNum" sz="quarter" idx="12"/>
          </p:nvPr>
        </p:nvSpPr>
        <p:spPr/>
        <p:txBody>
          <a:bodyPr/>
          <a:lstStyle>
            <a:lvl1pPr>
              <a:defRPr/>
            </a:lvl1pPr>
          </a:lstStyle>
          <a:p>
            <a:pPr>
              <a:defRPr/>
            </a:pPr>
            <a:fld id="{99B4A47C-0D84-4B6E-95B4-6C896EC17CF2}" type="slidenum">
              <a:rPr lang="en-GB"/>
              <a:pPr>
                <a:defRPr/>
              </a:pPr>
              <a:t>‹#›</a:t>
            </a:fld>
            <a:endParaRPr lang="en-GB"/>
          </a:p>
        </p:txBody>
      </p:sp>
    </p:spTree>
    <p:extLst>
      <p:ext uri="{BB962C8B-B14F-4D97-AF65-F5344CB8AC3E}">
        <p14:creationId xmlns:p14="http://schemas.microsoft.com/office/powerpoint/2010/main" val="352073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0E8E6E0-A7E5-417F-B04C-0FC64C503D88}"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AD908DB-0F72-4746-8907-34CF925B716A}" type="slidenum">
              <a:rPr lang="en-GB" smtClean="0"/>
              <a:pPr>
                <a:defRPr/>
              </a:pPr>
              <a:t>‹#›</a:t>
            </a:fld>
            <a:endParaRPr lang="en-GB"/>
          </a:p>
        </p:txBody>
      </p:sp>
    </p:spTree>
    <p:extLst>
      <p:ext uri="{BB962C8B-B14F-4D97-AF65-F5344CB8AC3E}">
        <p14:creationId xmlns:p14="http://schemas.microsoft.com/office/powerpoint/2010/main" val="193562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4DD1D3E-6E79-FF43-20B6-5FE8D6EC95E9}"/>
              </a:ext>
            </a:extLst>
          </p:cNvPr>
          <p:cNvSpPr>
            <a:spLocks noGrp="1"/>
          </p:cNvSpPr>
          <p:nvPr>
            <p:ph type="dt" sz="half" idx="10"/>
          </p:nvPr>
        </p:nvSpPr>
        <p:spPr/>
        <p:txBody>
          <a:bodyPr/>
          <a:lstStyle>
            <a:lvl1pPr>
              <a:defRPr/>
            </a:lvl1pPr>
          </a:lstStyle>
          <a:p>
            <a:pPr>
              <a:defRPr/>
            </a:pPr>
            <a:fld id="{A5FCD072-1119-4017-89ED-58D32651B4B7}" type="datetime1">
              <a:rPr lang="en-GB"/>
              <a:pPr>
                <a:defRPr/>
              </a:pPr>
              <a:t>22/04/2024</a:t>
            </a:fld>
            <a:endParaRPr lang="en-GB"/>
          </a:p>
        </p:txBody>
      </p:sp>
      <p:sp>
        <p:nvSpPr>
          <p:cNvPr id="6" name="Footer Placeholder 4">
            <a:extLst>
              <a:ext uri="{FF2B5EF4-FFF2-40B4-BE49-F238E27FC236}">
                <a16:creationId xmlns:a16="http://schemas.microsoft.com/office/drawing/2014/main" id="{7983492C-202B-7855-69A3-C4958F9520E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06DC5AB0-DA1F-95BE-08C4-5FA93DE6CEA4}"/>
              </a:ext>
            </a:extLst>
          </p:cNvPr>
          <p:cNvSpPr>
            <a:spLocks noGrp="1"/>
          </p:cNvSpPr>
          <p:nvPr>
            <p:ph type="sldNum" sz="quarter" idx="12"/>
          </p:nvPr>
        </p:nvSpPr>
        <p:spPr/>
        <p:txBody>
          <a:bodyPr/>
          <a:lstStyle>
            <a:lvl1pPr>
              <a:defRPr/>
            </a:lvl1pPr>
          </a:lstStyle>
          <a:p>
            <a:pPr>
              <a:defRPr/>
            </a:pPr>
            <a:fld id="{F921D428-3384-4DD6-B3A1-5325EFC28466}" type="slidenum">
              <a:rPr lang="en-GB"/>
              <a:pPr>
                <a:defRPr/>
              </a:pPr>
              <a:t>‹#›</a:t>
            </a:fld>
            <a:endParaRPr lang="en-GB"/>
          </a:p>
        </p:txBody>
      </p:sp>
    </p:spTree>
    <p:extLst>
      <p:ext uri="{BB962C8B-B14F-4D97-AF65-F5344CB8AC3E}">
        <p14:creationId xmlns:p14="http://schemas.microsoft.com/office/powerpoint/2010/main" val="471243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D885C36E-5FFC-7B44-B438-8C5C17A433FF}"/>
              </a:ext>
            </a:extLst>
          </p:cNvPr>
          <p:cNvSpPr>
            <a:spLocks noGrp="1"/>
          </p:cNvSpPr>
          <p:nvPr>
            <p:ph type="dt" sz="half" idx="10"/>
          </p:nvPr>
        </p:nvSpPr>
        <p:spPr/>
        <p:txBody>
          <a:bodyPr/>
          <a:lstStyle>
            <a:lvl1pPr>
              <a:defRPr/>
            </a:lvl1pPr>
          </a:lstStyle>
          <a:p>
            <a:pPr>
              <a:defRPr/>
            </a:pPr>
            <a:fld id="{CC9A2103-1695-46BA-89CC-98032B5118BF}" type="datetime1">
              <a:rPr lang="en-GB"/>
              <a:pPr>
                <a:defRPr/>
              </a:pPr>
              <a:t>22/04/2024</a:t>
            </a:fld>
            <a:endParaRPr lang="en-GB"/>
          </a:p>
        </p:txBody>
      </p:sp>
      <p:sp>
        <p:nvSpPr>
          <p:cNvPr id="8" name="Footer Placeholder 4">
            <a:extLst>
              <a:ext uri="{FF2B5EF4-FFF2-40B4-BE49-F238E27FC236}">
                <a16:creationId xmlns:a16="http://schemas.microsoft.com/office/drawing/2014/main" id="{7EEAC00B-8D11-6715-42E5-176399198337}"/>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193E6243-25BF-85AF-716B-5B468E078A27}"/>
              </a:ext>
            </a:extLst>
          </p:cNvPr>
          <p:cNvSpPr>
            <a:spLocks noGrp="1"/>
          </p:cNvSpPr>
          <p:nvPr>
            <p:ph type="sldNum" sz="quarter" idx="12"/>
          </p:nvPr>
        </p:nvSpPr>
        <p:spPr/>
        <p:txBody>
          <a:bodyPr/>
          <a:lstStyle>
            <a:lvl1pPr>
              <a:defRPr/>
            </a:lvl1pPr>
          </a:lstStyle>
          <a:p>
            <a:pPr>
              <a:defRPr/>
            </a:pPr>
            <a:fld id="{E4FB54B1-E198-44FE-ADD1-E143A297FF72}" type="slidenum">
              <a:rPr lang="en-GB"/>
              <a:pPr>
                <a:defRPr/>
              </a:pPr>
              <a:t>‹#›</a:t>
            </a:fld>
            <a:endParaRPr lang="en-GB"/>
          </a:p>
        </p:txBody>
      </p:sp>
    </p:spTree>
    <p:extLst>
      <p:ext uri="{BB962C8B-B14F-4D97-AF65-F5344CB8AC3E}">
        <p14:creationId xmlns:p14="http://schemas.microsoft.com/office/powerpoint/2010/main" val="3077982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009A57E2-868A-F528-DBAC-1F62D5EB799B}"/>
              </a:ext>
            </a:extLst>
          </p:cNvPr>
          <p:cNvSpPr>
            <a:spLocks noGrp="1"/>
          </p:cNvSpPr>
          <p:nvPr>
            <p:ph type="dt" sz="half" idx="10"/>
          </p:nvPr>
        </p:nvSpPr>
        <p:spPr/>
        <p:txBody>
          <a:bodyPr/>
          <a:lstStyle>
            <a:lvl1pPr>
              <a:defRPr/>
            </a:lvl1pPr>
          </a:lstStyle>
          <a:p>
            <a:pPr>
              <a:defRPr/>
            </a:pPr>
            <a:fld id="{9054DF0A-520B-411D-A34F-C026100A6A41}" type="datetime1">
              <a:rPr lang="en-GB"/>
              <a:pPr>
                <a:defRPr/>
              </a:pPr>
              <a:t>22/04/2024</a:t>
            </a:fld>
            <a:endParaRPr lang="en-GB"/>
          </a:p>
        </p:txBody>
      </p:sp>
      <p:sp>
        <p:nvSpPr>
          <p:cNvPr id="4" name="Footer Placeholder 4">
            <a:extLst>
              <a:ext uri="{FF2B5EF4-FFF2-40B4-BE49-F238E27FC236}">
                <a16:creationId xmlns:a16="http://schemas.microsoft.com/office/drawing/2014/main" id="{A31390B9-E315-9B95-36B2-E54E1F240955}"/>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3E7EEA2D-D88B-C511-48EF-0B0AFF8404C5}"/>
              </a:ext>
            </a:extLst>
          </p:cNvPr>
          <p:cNvSpPr>
            <a:spLocks noGrp="1"/>
          </p:cNvSpPr>
          <p:nvPr>
            <p:ph type="sldNum" sz="quarter" idx="12"/>
          </p:nvPr>
        </p:nvSpPr>
        <p:spPr/>
        <p:txBody>
          <a:bodyPr/>
          <a:lstStyle>
            <a:lvl1pPr>
              <a:defRPr/>
            </a:lvl1pPr>
          </a:lstStyle>
          <a:p>
            <a:pPr>
              <a:defRPr/>
            </a:pPr>
            <a:fld id="{207DDD9C-191A-48E8-A95B-3BCAB33D5EB4}" type="slidenum">
              <a:rPr lang="en-GB"/>
              <a:pPr>
                <a:defRPr/>
              </a:pPr>
              <a:t>‹#›</a:t>
            </a:fld>
            <a:endParaRPr lang="en-GB"/>
          </a:p>
        </p:txBody>
      </p:sp>
    </p:spTree>
    <p:extLst>
      <p:ext uri="{BB962C8B-B14F-4D97-AF65-F5344CB8AC3E}">
        <p14:creationId xmlns:p14="http://schemas.microsoft.com/office/powerpoint/2010/main" val="3382551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076AD26-744E-1C9C-53C6-5C22130D3567}"/>
              </a:ext>
            </a:extLst>
          </p:cNvPr>
          <p:cNvSpPr>
            <a:spLocks noGrp="1"/>
          </p:cNvSpPr>
          <p:nvPr>
            <p:ph type="dt" sz="half" idx="10"/>
          </p:nvPr>
        </p:nvSpPr>
        <p:spPr/>
        <p:txBody>
          <a:bodyPr/>
          <a:lstStyle>
            <a:lvl1pPr>
              <a:defRPr/>
            </a:lvl1pPr>
          </a:lstStyle>
          <a:p>
            <a:pPr>
              <a:defRPr/>
            </a:pPr>
            <a:fld id="{CAAD6713-6B6C-414E-BB01-0B979B8B9ED4}" type="datetime1">
              <a:rPr lang="en-GB"/>
              <a:pPr>
                <a:defRPr/>
              </a:pPr>
              <a:t>22/04/2024</a:t>
            </a:fld>
            <a:endParaRPr lang="en-GB"/>
          </a:p>
        </p:txBody>
      </p:sp>
      <p:sp>
        <p:nvSpPr>
          <p:cNvPr id="3" name="Footer Placeholder 4">
            <a:extLst>
              <a:ext uri="{FF2B5EF4-FFF2-40B4-BE49-F238E27FC236}">
                <a16:creationId xmlns:a16="http://schemas.microsoft.com/office/drawing/2014/main" id="{C25BEFB5-6B40-D0F8-B798-092998F3B9C1}"/>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EB38DD05-3A26-17A4-6634-E990A6D4253E}"/>
              </a:ext>
            </a:extLst>
          </p:cNvPr>
          <p:cNvSpPr>
            <a:spLocks noGrp="1"/>
          </p:cNvSpPr>
          <p:nvPr>
            <p:ph type="sldNum" sz="quarter" idx="12"/>
          </p:nvPr>
        </p:nvSpPr>
        <p:spPr/>
        <p:txBody>
          <a:bodyPr/>
          <a:lstStyle>
            <a:lvl1pPr>
              <a:defRPr/>
            </a:lvl1pPr>
          </a:lstStyle>
          <a:p>
            <a:pPr>
              <a:defRPr/>
            </a:pPr>
            <a:fld id="{B1C37BA2-FEDC-4A53-8FBC-FC3AC3F37B61}" type="slidenum">
              <a:rPr lang="en-GB"/>
              <a:pPr>
                <a:defRPr/>
              </a:pPr>
              <a:t>‹#›</a:t>
            </a:fld>
            <a:endParaRPr lang="en-GB"/>
          </a:p>
        </p:txBody>
      </p:sp>
    </p:spTree>
    <p:extLst>
      <p:ext uri="{BB962C8B-B14F-4D97-AF65-F5344CB8AC3E}">
        <p14:creationId xmlns:p14="http://schemas.microsoft.com/office/powerpoint/2010/main" val="29174241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C01D78FD-2A9F-0823-D2FE-FCA95168F38F}"/>
              </a:ext>
            </a:extLst>
          </p:cNvPr>
          <p:cNvSpPr>
            <a:spLocks noGrp="1"/>
          </p:cNvSpPr>
          <p:nvPr>
            <p:ph type="dt" sz="half" idx="10"/>
          </p:nvPr>
        </p:nvSpPr>
        <p:spPr/>
        <p:txBody>
          <a:bodyPr/>
          <a:lstStyle>
            <a:lvl1pPr>
              <a:defRPr/>
            </a:lvl1pPr>
          </a:lstStyle>
          <a:p>
            <a:pPr>
              <a:defRPr/>
            </a:pPr>
            <a:fld id="{5CA70558-D104-4005-BC72-1C8EB50D5D1F}" type="datetime1">
              <a:rPr lang="en-GB"/>
              <a:pPr>
                <a:defRPr/>
              </a:pPr>
              <a:t>22/04/2024</a:t>
            </a:fld>
            <a:endParaRPr lang="en-GB"/>
          </a:p>
        </p:txBody>
      </p:sp>
      <p:sp>
        <p:nvSpPr>
          <p:cNvPr id="6" name="Footer Placeholder 4">
            <a:extLst>
              <a:ext uri="{FF2B5EF4-FFF2-40B4-BE49-F238E27FC236}">
                <a16:creationId xmlns:a16="http://schemas.microsoft.com/office/drawing/2014/main" id="{88CC6CB5-5208-201E-8445-A818B3BA8AB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EDF59EA-37EE-1DD1-7FA9-B1C74AB21D9F}"/>
              </a:ext>
            </a:extLst>
          </p:cNvPr>
          <p:cNvSpPr>
            <a:spLocks noGrp="1"/>
          </p:cNvSpPr>
          <p:nvPr>
            <p:ph type="sldNum" sz="quarter" idx="12"/>
          </p:nvPr>
        </p:nvSpPr>
        <p:spPr/>
        <p:txBody>
          <a:bodyPr/>
          <a:lstStyle>
            <a:lvl1pPr>
              <a:defRPr/>
            </a:lvl1pPr>
          </a:lstStyle>
          <a:p>
            <a:pPr>
              <a:defRPr/>
            </a:pPr>
            <a:fld id="{D468065B-4471-4A6C-84A6-80784CDF21B7}" type="slidenum">
              <a:rPr lang="en-GB"/>
              <a:pPr>
                <a:defRPr/>
              </a:pPr>
              <a:t>‹#›</a:t>
            </a:fld>
            <a:endParaRPr lang="en-GB"/>
          </a:p>
        </p:txBody>
      </p:sp>
    </p:spTree>
    <p:extLst>
      <p:ext uri="{BB962C8B-B14F-4D97-AF65-F5344CB8AC3E}">
        <p14:creationId xmlns:p14="http://schemas.microsoft.com/office/powerpoint/2010/main" val="15280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D9AC9E6-5733-3085-3165-A7ECE6028315}"/>
              </a:ext>
            </a:extLst>
          </p:cNvPr>
          <p:cNvSpPr>
            <a:spLocks noGrp="1"/>
          </p:cNvSpPr>
          <p:nvPr>
            <p:ph type="dt" sz="half" idx="10"/>
          </p:nvPr>
        </p:nvSpPr>
        <p:spPr/>
        <p:txBody>
          <a:bodyPr/>
          <a:lstStyle>
            <a:lvl1pPr>
              <a:defRPr/>
            </a:lvl1pPr>
          </a:lstStyle>
          <a:p>
            <a:pPr>
              <a:defRPr/>
            </a:pPr>
            <a:fld id="{211B6859-DD60-44B0-B747-837A9629FCDB}" type="datetime1">
              <a:rPr lang="en-GB"/>
              <a:pPr>
                <a:defRPr/>
              </a:pPr>
              <a:t>22/04/2024</a:t>
            </a:fld>
            <a:endParaRPr lang="en-GB"/>
          </a:p>
        </p:txBody>
      </p:sp>
      <p:sp>
        <p:nvSpPr>
          <p:cNvPr id="6" name="Footer Placeholder 4">
            <a:extLst>
              <a:ext uri="{FF2B5EF4-FFF2-40B4-BE49-F238E27FC236}">
                <a16:creationId xmlns:a16="http://schemas.microsoft.com/office/drawing/2014/main" id="{987654BD-7662-F961-342B-29C48CBE33E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77FCCAB-5C3D-B3D0-8737-561802E6DE3A}"/>
              </a:ext>
            </a:extLst>
          </p:cNvPr>
          <p:cNvSpPr>
            <a:spLocks noGrp="1"/>
          </p:cNvSpPr>
          <p:nvPr>
            <p:ph type="sldNum" sz="quarter" idx="12"/>
          </p:nvPr>
        </p:nvSpPr>
        <p:spPr/>
        <p:txBody>
          <a:bodyPr/>
          <a:lstStyle>
            <a:lvl1pPr>
              <a:defRPr/>
            </a:lvl1pPr>
          </a:lstStyle>
          <a:p>
            <a:pPr>
              <a:defRPr/>
            </a:pPr>
            <a:fld id="{1CDB6F0B-788F-45AE-B9F8-C9E4F53F0B0F}" type="slidenum">
              <a:rPr lang="en-GB"/>
              <a:pPr>
                <a:defRPr/>
              </a:pPr>
              <a:t>‹#›</a:t>
            </a:fld>
            <a:endParaRPr lang="en-GB"/>
          </a:p>
        </p:txBody>
      </p:sp>
    </p:spTree>
    <p:extLst>
      <p:ext uri="{BB962C8B-B14F-4D97-AF65-F5344CB8AC3E}">
        <p14:creationId xmlns:p14="http://schemas.microsoft.com/office/powerpoint/2010/main" val="29536042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EC4402-8FB6-636B-6C52-24513BA87B50}"/>
              </a:ext>
            </a:extLst>
          </p:cNvPr>
          <p:cNvSpPr>
            <a:spLocks noGrp="1"/>
          </p:cNvSpPr>
          <p:nvPr>
            <p:ph type="dt" sz="half" idx="10"/>
          </p:nvPr>
        </p:nvSpPr>
        <p:spPr/>
        <p:txBody>
          <a:bodyPr/>
          <a:lstStyle>
            <a:lvl1pPr>
              <a:defRPr/>
            </a:lvl1pPr>
          </a:lstStyle>
          <a:p>
            <a:pPr>
              <a:defRPr/>
            </a:pPr>
            <a:fld id="{6B5B6A27-D8E0-430A-B980-C45729C28CBC}" type="datetime1">
              <a:rPr lang="en-GB"/>
              <a:pPr>
                <a:defRPr/>
              </a:pPr>
              <a:t>22/04/2024</a:t>
            </a:fld>
            <a:endParaRPr lang="en-GB"/>
          </a:p>
        </p:txBody>
      </p:sp>
      <p:sp>
        <p:nvSpPr>
          <p:cNvPr id="5" name="Footer Placeholder 4">
            <a:extLst>
              <a:ext uri="{FF2B5EF4-FFF2-40B4-BE49-F238E27FC236}">
                <a16:creationId xmlns:a16="http://schemas.microsoft.com/office/drawing/2014/main" id="{C93FB24C-54B6-D7F5-FA27-F57909B9DD5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4D7C774-C8A3-B6F5-4754-FB024E5EFA4A}"/>
              </a:ext>
            </a:extLst>
          </p:cNvPr>
          <p:cNvSpPr>
            <a:spLocks noGrp="1"/>
          </p:cNvSpPr>
          <p:nvPr>
            <p:ph type="sldNum" sz="quarter" idx="12"/>
          </p:nvPr>
        </p:nvSpPr>
        <p:spPr/>
        <p:txBody>
          <a:bodyPr/>
          <a:lstStyle>
            <a:lvl1pPr>
              <a:defRPr/>
            </a:lvl1pPr>
          </a:lstStyle>
          <a:p>
            <a:pPr>
              <a:defRPr/>
            </a:pPr>
            <a:fld id="{C22786DC-060F-46E7-84DE-5D6775117412}" type="slidenum">
              <a:rPr lang="en-GB"/>
              <a:pPr>
                <a:defRPr/>
              </a:pPr>
              <a:t>‹#›</a:t>
            </a:fld>
            <a:endParaRPr lang="en-GB"/>
          </a:p>
        </p:txBody>
      </p:sp>
    </p:spTree>
    <p:extLst>
      <p:ext uri="{BB962C8B-B14F-4D97-AF65-F5344CB8AC3E}">
        <p14:creationId xmlns:p14="http://schemas.microsoft.com/office/powerpoint/2010/main" val="3516596994"/>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927F12C3-C9A0-9A63-1200-6E0B18307FDA}"/>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5" name="TextBox 18">
            <a:extLst>
              <a:ext uri="{FF2B5EF4-FFF2-40B4-BE49-F238E27FC236}">
                <a16:creationId xmlns:a16="http://schemas.microsoft.com/office/drawing/2014/main" id="{14E8F0A0-7DBD-8AFB-2DB3-D64CC9B28928}"/>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ED9EAF72-B0F0-FFC1-C383-2FF271F8CEB5}"/>
              </a:ext>
            </a:extLst>
          </p:cNvPr>
          <p:cNvSpPr>
            <a:spLocks noGrp="1"/>
          </p:cNvSpPr>
          <p:nvPr>
            <p:ph type="dt" sz="half" idx="14"/>
          </p:nvPr>
        </p:nvSpPr>
        <p:spPr/>
        <p:txBody>
          <a:bodyPr/>
          <a:lstStyle>
            <a:lvl1pPr>
              <a:defRPr/>
            </a:lvl1pPr>
          </a:lstStyle>
          <a:p>
            <a:pPr>
              <a:defRPr/>
            </a:pPr>
            <a:fld id="{8870B100-D3B5-4CEC-8DDF-922F2FFD284B}" type="datetime1">
              <a:rPr lang="en-GB"/>
              <a:pPr>
                <a:defRPr/>
              </a:pPr>
              <a:t>22/04/2024</a:t>
            </a:fld>
            <a:endParaRPr lang="en-GB"/>
          </a:p>
        </p:txBody>
      </p:sp>
      <p:sp>
        <p:nvSpPr>
          <p:cNvPr id="7" name="Footer Placeholder 4">
            <a:extLst>
              <a:ext uri="{FF2B5EF4-FFF2-40B4-BE49-F238E27FC236}">
                <a16:creationId xmlns:a16="http://schemas.microsoft.com/office/drawing/2014/main" id="{5FCB501C-A47C-0C11-04FB-F640CF378B3D}"/>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31AFC93B-B46A-A325-75CC-F32D0FDD9A55}"/>
              </a:ext>
            </a:extLst>
          </p:cNvPr>
          <p:cNvSpPr>
            <a:spLocks noGrp="1"/>
          </p:cNvSpPr>
          <p:nvPr>
            <p:ph type="sldNum" sz="quarter" idx="16"/>
          </p:nvPr>
        </p:nvSpPr>
        <p:spPr/>
        <p:txBody>
          <a:bodyPr/>
          <a:lstStyle>
            <a:lvl1pPr>
              <a:defRPr/>
            </a:lvl1pPr>
          </a:lstStyle>
          <a:p>
            <a:pPr>
              <a:defRPr/>
            </a:pPr>
            <a:fld id="{937075E2-68A9-41B3-9437-336C637E30B1}" type="slidenum">
              <a:rPr lang="en-GB"/>
              <a:pPr>
                <a:defRPr/>
              </a:pPr>
              <a:t>‹#›</a:t>
            </a:fld>
            <a:endParaRPr lang="en-GB"/>
          </a:p>
        </p:txBody>
      </p:sp>
    </p:spTree>
    <p:extLst>
      <p:ext uri="{BB962C8B-B14F-4D97-AF65-F5344CB8AC3E}">
        <p14:creationId xmlns:p14="http://schemas.microsoft.com/office/powerpoint/2010/main" val="3037056388"/>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250DD7-067D-D553-76FF-70C644024457}"/>
              </a:ext>
            </a:extLst>
          </p:cNvPr>
          <p:cNvSpPr>
            <a:spLocks noGrp="1"/>
          </p:cNvSpPr>
          <p:nvPr>
            <p:ph type="dt" sz="half" idx="10"/>
          </p:nvPr>
        </p:nvSpPr>
        <p:spPr/>
        <p:txBody>
          <a:bodyPr/>
          <a:lstStyle>
            <a:lvl1pPr>
              <a:defRPr/>
            </a:lvl1pPr>
          </a:lstStyle>
          <a:p>
            <a:pPr>
              <a:defRPr/>
            </a:pPr>
            <a:fld id="{430D57ED-530A-4EE5-A882-978AC5E45B42}" type="datetime1">
              <a:rPr lang="en-GB"/>
              <a:pPr>
                <a:defRPr/>
              </a:pPr>
              <a:t>22/04/2024</a:t>
            </a:fld>
            <a:endParaRPr lang="en-GB"/>
          </a:p>
        </p:txBody>
      </p:sp>
      <p:sp>
        <p:nvSpPr>
          <p:cNvPr id="5" name="Footer Placeholder 4">
            <a:extLst>
              <a:ext uri="{FF2B5EF4-FFF2-40B4-BE49-F238E27FC236}">
                <a16:creationId xmlns:a16="http://schemas.microsoft.com/office/drawing/2014/main" id="{B25F6887-7FB5-4D76-ACC1-7F86A5BA49F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D25616E-5A9B-84E7-6EF9-7B1525DD4813}"/>
              </a:ext>
            </a:extLst>
          </p:cNvPr>
          <p:cNvSpPr>
            <a:spLocks noGrp="1"/>
          </p:cNvSpPr>
          <p:nvPr>
            <p:ph type="sldNum" sz="quarter" idx="12"/>
          </p:nvPr>
        </p:nvSpPr>
        <p:spPr/>
        <p:txBody>
          <a:bodyPr/>
          <a:lstStyle>
            <a:lvl1pPr>
              <a:defRPr/>
            </a:lvl1pPr>
          </a:lstStyle>
          <a:p>
            <a:pPr>
              <a:defRPr/>
            </a:pPr>
            <a:fld id="{4EA414D0-B321-4EC0-B0CE-0921E708BFEE}" type="slidenum">
              <a:rPr lang="en-GB"/>
              <a:pPr>
                <a:defRPr/>
              </a:pPr>
              <a:t>‹#›</a:t>
            </a:fld>
            <a:endParaRPr lang="en-GB"/>
          </a:p>
        </p:txBody>
      </p:sp>
    </p:spTree>
    <p:extLst>
      <p:ext uri="{BB962C8B-B14F-4D97-AF65-F5344CB8AC3E}">
        <p14:creationId xmlns:p14="http://schemas.microsoft.com/office/powerpoint/2010/main" val="3235755534"/>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BB04640E-873A-727D-C94C-D1B6F3424CF6}"/>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5" name="TextBox 18">
            <a:extLst>
              <a:ext uri="{FF2B5EF4-FFF2-40B4-BE49-F238E27FC236}">
                <a16:creationId xmlns:a16="http://schemas.microsoft.com/office/drawing/2014/main" id="{083F0872-6437-5988-5C71-FE0C8DA43881}"/>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A69B4118-3767-A909-E4C7-4857CA88E8D9}"/>
              </a:ext>
            </a:extLst>
          </p:cNvPr>
          <p:cNvSpPr>
            <a:spLocks noGrp="1"/>
          </p:cNvSpPr>
          <p:nvPr>
            <p:ph type="dt" sz="half" idx="14"/>
          </p:nvPr>
        </p:nvSpPr>
        <p:spPr/>
        <p:txBody>
          <a:bodyPr/>
          <a:lstStyle>
            <a:lvl1pPr>
              <a:defRPr/>
            </a:lvl1pPr>
          </a:lstStyle>
          <a:p>
            <a:pPr>
              <a:defRPr/>
            </a:pPr>
            <a:fld id="{77E8DC79-A64C-402F-A201-805F7E7E84FE}" type="datetime1">
              <a:rPr lang="en-GB"/>
              <a:pPr>
                <a:defRPr/>
              </a:pPr>
              <a:t>22/04/2024</a:t>
            </a:fld>
            <a:endParaRPr lang="en-GB"/>
          </a:p>
        </p:txBody>
      </p:sp>
      <p:sp>
        <p:nvSpPr>
          <p:cNvPr id="7" name="Footer Placeholder 4">
            <a:extLst>
              <a:ext uri="{FF2B5EF4-FFF2-40B4-BE49-F238E27FC236}">
                <a16:creationId xmlns:a16="http://schemas.microsoft.com/office/drawing/2014/main" id="{EB07D709-A3AD-6105-98C0-D1A9E4A41BE9}"/>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3F25B418-C33E-0A7C-6E31-4B4E6319C4AF}"/>
              </a:ext>
            </a:extLst>
          </p:cNvPr>
          <p:cNvSpPr>
            <a:spLocks noGrp="1"/>
          </p:cNvSpPr>
          <p:nvPr>
            <p:ph type="sldNum" sz="quarter" idx="16"/>
          </p:nvPr>
        </p:nvSpPr>
        <p:spPr/>
        <p:txBody>
          <a:bodyPr/>
          <a:lstStyle>
            <a:lvl1pPr>
              <a:defRPr/>
            </a:lvl1pPr>
          </a:lstStyle>
          <a:p>
            <a:pPr>
              <a:defRPr/>
            </a:pPr>
            <a:fld id="{0C435C68-2A35-4005-9F8C-43695D5E116F}" type="slidenum">
              <a:rPr lang="en-GB"/>
              <a:pPr>
                <a:defRPr/>
              </a:pPr>
              <a:t>‹#›</a:t>
            </a:fld>
            <a:endParaRPr lang="en-GB"/>
          </a:p>
        </p:txBody>
      </p:sp>
    </p:spTree>
    <p:extLst>
      <p:ext uri="{BB962C8B-B14F-4D97-AF65-F5344CB8AC3E}">
        <p14:creationId xmlns:p14="http://schemas.microsoft.com/office/powerpoint/2010/main" val="285136401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C8F16F2-B4E3-47DF-BFE4-703785CB7828}" type="datetime1">
              <a:rPr lang="en-GB" smtClean="0"/>
              <a:pPr>
                <a:defRPr/>
              </a:pPr>
              <a:t>22/04/2024</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1F7D73C-5598-44FF-BD7B-DB1FC280FDD2}" type="slidenum">
              <a:rPr lang="en-GB" smtClean="0"/>
              <a:pPr>
                <a:defRPr/>
              </a:pPr>
              <a:t>‹#›</a:t>
            </a:fld>
            <a:endParaRPr lang="en-GB"/>
          </a:p>
        </p:txBody>
      </p:sp>
    </p:spTree>
    <p:extLst>
      <p:ext uri="{BB962C8B-B14F-4D97-AF65-F5344CB8AC3E}">
        <p14:creationId xmlns:p14="http://schemas.microsoft.com/office/powerpoint/2010/main" val="29688965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7F43B1-B4C3-92AD-5A5E-83CDF81ECF52}"/>
              </a:ext>
            </a:extLst>
          </p:cNvPr>
          <p:cNvSpPr>
            <a:spLocks noGrp="1"/>
          </p:cNvSpPr>
          <p:nvPr>
            <p:ph type="dt" sz="half" idx="14"/>
          </p:nvPr>
        </p:nvSpPr>
        <p:spPr/>
        <p:txBody>
          <a:bodyPr/>
          <a:lstStyle>
            <a:lvl1pPr>
              <a:defRPr/>
            </a:lvl1pPr>
          </a:lstStyle>
          <a:p>
            <a:pPr>
              <a:defRPr/>
            </a:pPr>
            <a:fld id="{4B5BEF53-E119-48DD-95E2-F0E89D259789}" type="datetime1">
              <a:rPr lang="en-GB"/>
              <a:pPr>
                <a:defRPr/>
              </a:pPr>
              <a:t>22/04/2024</a:t>
            </a:fld>
            <a:endParaRPr lang="en-GB"/>
          </a:p>
        </p:txBody>
      </p:sp>
      <p:sp>
        <p:nvSpPr>
          <p:cNvPr id="5" name="Footer Placeholder 4">
            <a:extLst>
              <a:ext uri="{FF2B5EF4-FFF2-40B4-BE49-F238E27FC236}">
                <a16:creationId xmlns:a16="http://schemas.microsoft.com/office/drawing/2014/main" id="{49DBBDC3-4A45-1B06-4F1F-ADB0BA8F636B}"/>
              </a:ext>
            </a:extLst>
          </p:cNvPr>
          <p:cNvSpPr>
            <a:spLocks noGrp="1"/>
          </p:cNvSpPr>
          <p:nvPr>
            <p:ph type="ftr" sz="quarter" idx="15"/>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4188BB3A-AFB1-FF66-96DD-ED4BBF287DDE}"/>
              </a:ext>
            </a:extLst>
          </p:cNvPr>
          <p:cNvSpPr>
            <a:spLocks noGrp="1"/>
          </p:cNvSpPr>
          <p:nvPr>
            <p:ph type="sldNum" sz="quarter" idx="16"/>
          </p:nvPr>
        </p:nvSpPr>
        <p:spPr/>
        <p:txBody>
          <a:bodyPr/>
          <a:lstStyle>
            <a:lvl1pPr>
              <a:defRPr/>
            </a:lvl1pPr>
          </a:lstStyle>
          <a:p>
            <a:pPr>
              <a:defRPr/>
            </a:pPr>
            <a:fld id="{BBAAB698-CE2A-4F4D-84C7-561F58842011}" type="slidenum">
              <a:rPr lang="en-GB"/>
              <a:pPr>
                <a:defRPr/>
              </a:pPr>
              <a:t>‹#›</a:t>
            </a:fld>
            <a:endParaRPr lang="en-GB"/>
          </a:p>
        </p:txBody>
      </p:sp>
    </p:spTree>
    <p:extLst>
      <p:ext uri="{BB962C8B-B14F-4D97-AF65-F5344CB8AC3E}">
        <p14:creationId xmlns:p14="http://schemas.microsoft.com/office/powerpoint/2010/main" val="4207097466"/>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20DEE5-C58E-635B-8EC2-D183B030B193}"/>
              </a:ext>
            </a:extLst>
          </p:cNvPr>
          <p:cNvSpPr>
            <a:spLocks noGrp="1"/>
          </p:cNvSpPr>
          <p:nvPr>
            <p:ph type="dt" sz="half" idx="10"/>
          </p:nvPr>
        </p:nvSpPr>
        <p:spPr/>
        <p:txBody>
          <a:bodyPr/>
          <a:lstStyle>
            <a:lvl1pPr>
              <a:defRPr/>
            </a:lvl1pPr>
          </a:lstStyle>
          <a:p>
            <a:pPr>
              <a:defRPr/>
            </a:pPr>
            <a:fld id="{13FE7740-FCAF-4970-A900-1881629EB730}" type="datetime1">
              <a:rPr lang="en-GB"/>
              <a:pPr>
                <a:defRPr/>
              </a:pPr>
              <a:t>22/04/2024</a:t>
            </a:fld>
            <a:endParaRPr lang="en-GB"/>
          </a:p>
        </p:txBody>
      </p:sp>
      <p:sp>
        <p:nvSpPr>
          <p:cNvPr id="5" name="Footer Placeholder 4">
            <a:extLst>
              <a:ext uri="{FF2B5EF4-FFF2-40B4-BE49-F238E27FC236}">
                <a16:creationId xmlns:a16="http://schemas.microsoft.com/office/drawing/2014/main" id="{E7C7FF1E-2E2F-6A44-B98E-DDEA066A547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1EE0E10-6A5D-5634-3DEF-FB2329333B09}"/>
              </a:ext>
            </a:extLst>
          </p:cNvPr>
          <p:cNvSpPr>
            <a:spLocks noGrp="1"/>
          </p:cNvSpPr>
          <p:nvPr>
            <p:ph type="sldNum" sz="quarter" idx="12"/>
          </p:nvPr>
        </p:nvSpPr>
        <p:spPr/>
        <p:txBody>
          <a:bodyPr/>
          <a:lstStyle>
            <a:lvl1pPr>
              <a:defRPr/>
            </a:lvl1pPr>
          </a:lstStyle>
          <a:p>
            <a:pPr>
              <a:defRPr/>
            </a:pPr>
            <a:fld id="{AF89EA5C-5F66-4F28-881E-25E299700938}" type="slidenum">
              <a:rPr lang="en-GB"/>
              <a:pPr>
                <a:defRPr/>
              </a:pPr>
              <a:t>‹#›</a:t>
            </a:fld>
            <a:endParaRPr lang="en-GB"/>
          </a:p>
        </p:txBody>
      </p:sp>
    </p:spTree>
    <p:extLst>
      <p:ext uri="{BB962C8B-B14F-4D97-AF65-F5344CB8AC3E}">
        <p14:creationId xmlns:p14="http://schemas.microsoft.com/office/powerpoint/2010/main" val="35856759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3358B00-6A89-4E83-82C5-962B852CA5F3}"/>
              </a:ext>
            </a:extLst>
          </p:cNvPr>
          <p:cNvSpPr>
            <a:spLocks noGrp="1"/>
          </p:cNvSpPr>
          <p:nvPr>
            <p:ph type="dt" sz="half" idx="10"/>
          </p:nvPr>
        </p:nvSpPr>
        <p:spPr/>
        <p:txBody>
          <a:bodyPr/>
          <a:lstStyle>
            <a:lvl1pPr>
              <a:defRPr/>
            </a:lvl1pPr>
          </a:lstStyle>
          <a:p>
            <a:pPr>
              <a:defRPr/>
            </a:pPr>
            <a:fld id="{CBD1076F-F507-40F5-8A41-213B1089C7EC}" type="datetime1">
              <a:rPr lang="en-GB"/>
              <a:pPr>
                <a:defRPr/>
              </a:pPr>
              <a:t>22/04/2024</a:t>
            </a:fld>
            <a:endParaRPr lang="en-GB"/>
          </a:p>
        </p:txBody>
      </p:sp>
      <p:sp>
        <p:nvSpPr>
          <p:cNvPr id="5" name="Footer Placeholder 4">
            <a:extLst>
              <a:ext uri="{FF2B5EF4-FFF2-40B4-BE49-F238E27FC236}">
                <a16:creationId xmlns:a16="http://schemas.microsoft.com/office/drawing/2014/main" id="{D030193B-0215-EBFA-8AEC-DAB56797D7C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7E077D9-B0F2-09EC-877D-07126AFD8C4A}"/>
              </a:ext>
            </a:extLst>
          </p:cNvPr>
          <p:cNvSpPr>
            <a:spLocks noGrp="1"/>
          </p:cNvSpPr>
          <p:nvPr>
            <p:ph type="sldNum" sz="quarter" idx="12"/>
          </p:nvPr>
        </p:nvSpPr>
        <p:spPr/>
        <p:txBody>
          <a:bodyPr/>
          <a:lstStyle>
            <a:lvl1pPr>
              <a:defRPr/>
            </a:lvl1pPr>
          </a:lstStyle>
          <a:p>
            <a:pPr>
              <a:defRPr/>
            </a:pPr>
            <a:fld id="{4B498A25-1307-4B85-99EC-B6658D0CC7C9}" type="slidenum">
              <a:rPr lang="en-GB"/>
              <a:pPr>
                <a:defRPr/>
              </a:pPr>
              <a:t>‹#›</a:t>
            </a:fld>
            <a:endParaRPr lang="en-GB"/>
          </a:p>
        </p:txBody>
      </p:sp>
    </p:spTree>
    <p:extLst>
      <p:ext uri="{BB962C8B-B14F-4D97-AF65-F5344CB8AC3E}">
        <p14:creationId xmlns:p14="http://schemas.microsoft.com/office/powerpoint/2010/main" val="31423394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DF99879C-8C2C-9728-144B-50B26EEC92AD}"/>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E7346C8D-3896-6EE1-5DC1-F09175215635}"/>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0549B912-0353-058F-B2D9-6D369D9FB0CC}"/>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DAA73CC3-2B85-90CE-D1C2-79C05B25EF3B}"/>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A4084D96-4234-753A-DC31-9AE3CEF44218}"/>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A994CBD4-62B8-4CEB-4D4E-791A3FF05B86}"/>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82203102-D666-FB11-188F-D6A9CAFF1987}"/>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3E5AC1C0-0F74-FC4D-24C6-A4E3E9EE5BB5}"/>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D775554A-2999-65AF-80B0-6B25282246C4}"/>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ABA51498-3A04-222B-EFF9-B8CEC948FC09}"/>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2E294184-529C-7212-1610-5CBF5E89D5B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CBB8C2CF-9C98-066F-D18E-F250C18171E4}"/>
              </a:ext>
            </a:extLst>
          </p:cNvPr>
          <p:cNvSpPr>
            <a:spLocks noGrp="1"/>
          </p:cNvSpPr>
          <p:nvPr>
            <p:ph type="dt" sz="half" idx="10"/>
          </p:nvPr>
        </p:nvSpPr>
        <p:spPr/>
        <p:txBody>
          <a:bodyPr/>
          <a:lstStyle>
            <a:lvl1pPr>
              <a:defRPr/>
            </a:lvl1pPr>
          </a:lstStyle>
          <a:p>
            <a:pPr>
              <a:defRPr/>
            </a:pPr>
            <a:fld id="{5DEA262B-8A53-4E13-8851-B3A3976A8DAA}" type="datetime1">
              <a:rPr lang="en-GB"/>
              <a:pPr>
                <a:defRPr/>
              </a:pPr>
              <a:t>22/04/2024</a:t>
            </a:fld>
            <a:endParaRPr lang="en-GB"/>
          </a:p>
        </p:txBody>
      </p:sp>
      <p:sp>
        <p:nvSpPr>
          <p:cNvPr id="16" name="Footer Placeholder 4">
            <a:extLst>
              <a:ext uri="{FF2B5EF4-FFF2-40B4-BE49-F238E27FC236}">
                <a16:creationId xmlns:a16="http://schemas.microsoft.com/office/drawing/2014/main" id="{AFFAFF4C-027B-17C0-E571-5FA3E57CD12A}"/>
              </a:ext>
            </a:extLst>
          </p:cNvPr>
          <p:cNvSpPr>
            <a:spLocks noGrp="1"/>
          </p:cNvSpPr>
          <p:nvPr>
            <p:ph type="ftr" sz="quarter" idx="11"/>
          </p:nvPr>
        </p:nvSpPr>
        <p:spPr/>
        <p:txBody>
          <a:bodyPr/>
          <a:lstStyle>
            <a:lvl1pPr>
              <a:defRPr/>
            </a:lvl1pPr>
          </a:lstStyle>
          <a:p>
            <a:pPr>
              <a:defRPr/>
            </a:pPr>
            <a:endParaRPr lang="en-GB"/>
          </a:p>
        </p:txBody>
      </p:sp>
      <p:sp>
        <p:nvSpPr>
          <p:cNvPr id="17" name="Slide Number Placeholder 5">
            <a:extLst>
              <a:ext uri="{FF2B5EF4-FFF2-40B4-BE49-F238E27FC236}">
                <a16:creationId xmlns:a16="http://schemas.microsoft.com/office/drawing/2014/main" id="{CBCD6D13-8246-141C-BDB4-17E3B4B7D6A1}"/>
              </a:ext>
            </a:extLst>
          </p:cNvPr>
          <p:cNvSpPr>
            <a:spLocks noGrp="1"/>
          </p:cNvSpPr>
          <p:nvPr>
            <p:ph type="sldNum" sz="quarter" idx="12"/>
          </p:nvPr>
        </p:nvSpPr>
        <p:spPr/>
        <p:txBody>
          <a:bodyPr/>
          <a:lstStyle>
            <a:lvl1pPr>
              <a:defRPr/>
            </a:lvl1pPr>
          </a:lstStyle>
          <a:p>
            <a:pPr>
              <a:defRPr/>
            </a:pPr>
            <a:fld id="{30A3B622-BAC0-4232-A52E-62C0F62F2C50}" type="slidenum">
              <a:rPr lang="en-GB"/>
              <a:pPr>
                <a:defRPr/>
              </a:pPr>
              <a:t>‹#›</a:t>
            </a:fld>
            <a:endParaRPr lang="en-GB"/>
          </a:p>
        </p:txBody>
      </p:sp>
    </p:spTree>
    <p:extLst>
      <p:ext uri="{BB962C8B-B14F-4D97-AF65-F5344CB8AC3E}">
        <p14:creationId xmlns:p14="http://schemas.microsoft.com/office/powerpoint/2010/main" val="35130584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34FF50A-BC01-A6EB-30DC-81DDC0992DE2}"/>
              </a:ext>
            </a:extLst>
          </p:cNvPr>
          <p:cNvSpPr>
            <a:spLocks noGrp="1"/>
          </p:cNvSpPr>
          <p:nvPr>
            <p:ph type="dt" sz="half" idx="10"/>
          </p:nvPr>
        </p:nvSpPr>
        <p:spPr/>
        <p:txBody>
          <a:bodyPr/>
          <a:lstStyle>
            <a:lvl1pPr>
              <a:defRPr/>
            </a:lvl1pPr>
          </a:lstStyle>
          <a:p>
            <a:pPr>
              <a:defRPr/>
            </a:pPr>
            <a:fld id="{4F0DD161-5616-445F-A09C-68D21FF12361}" type="datetime1">
              <a:rPr lang="en-GB"/>
              <a:pPr>
                <a:defRPr/>
              </a:pPr>
              <a:t>22/04/2024</a:t>
            </a:fld>
            <a:endParaRPr lang="en-GB"/>
          </a:p>
        </p:txBody>
      </p:sp>
      <p:sp>
        <p:nvSpPr>
          <p:cNvPr id="5" name="Footer Placeholder 4">
            <a:extLst>
              <a:ext uri="{FF2B5EF4-FFF2-40B4-BE49-F238E27FC236}">
                <a16:creationId xmlns:a16="http://schemas.microsoft.com/office/drawing/2014/main" id="{2F77FF81-6D10-A911-120E-FBF3C37A011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FA4987F-7DBF-FE77-9D09-A0074F67632D}"/>
              </a:ext>
            </a:extLst>
          </p:cNvPr>
          <p:cNvSpPr>
            <a:spLocks noGrp="1"/>
          </p:cNvSpPr>
          <p:nvPr>
            <p:ph type="sldNum" sz="quarter" idx="12"/>
          </p:nvPr>
        </p:nvSpPr>
        <p:spPr/>
        <p:txBody>
          <a:bodyPr/>
          <a:lstStyle>
            <a:lvl1pPr>
              <a:defRPr/>
            </a:lvl1pPr>
          </a:lstStyle>
          <a:p>
            <a:pPr>
              <a:defRPr/>
            </a:pPr>
            <a:fld id="{F93C7011-6C3C-49D1-97A8-564C84AE4E85}" type="slidenum">
              <a:rPr lang="en-GB"/>
              <a:pPr>
                <a:defRPr/>
              </a:pPr>
              <a:t>‹#›</a:t>
            </a:fld>
            <a:endParaRPr lang="en-GB"/>
          </a:p>
        </p:txBody>
      </p:sp>
    </p:spTree>
    <p:extLst>
      <p:ext uri="{BB962C8B-B14F-4D97-AF65-F5344CB8AC3E}">
        <p14:creationId xmlns:p14="http://schemas.microsoft.com/office/powerpoint/2010/main" val="37794836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5D8A31-37F4-D643-DE49-422DB53C6F09}"/>
              </a:ext>
            </a:extLst>
          </p:cNvPr>
          <p:cNvSpPr>
            <a:spLocks noGrp="1"/>
          </p:cNvSpPr>
          <p:nvPr>
            <p:ph type="dt" sz="half" idx="10"/>
          </p:nvPr>
        </p:nvSpPr>
        <p:spPr/>
        <p:txBody>
          <a:bodyPr/>
          <a:lstStyle>
            <a:lvl1pPr>
              <a:defRPr/>
            </a:lvl1pPr>
          </a:lstStyle>
          <a:p>
            <a:pPr>
              <a:defRPr/>
            </a:pPr>
            <a:fld id="{405C2285-F0E8-4FC8-8520-5C5A0E101187}" type="datetime1">
              <a:rPr lang="en-GB"/>
              <a:pPr>
                <a:defRPr/>
              </a:pPr>
              <a:t>22/04/2024</a:t>
            </a:fld>
            <a:endParaRPr lang="en-GB"/>
          </a:p>
        </p:txBody>
      </p:sp>
      <p:sp>
        <p:nvSpPr>
          <p:cNvPr id="5" name="Footer Placeholder 4">
            <a:extLst>
              <a:ext uri="{FF2B5EF4-FFF2-40B4-BE49-F238E27FC236}">
                <a16:creationId xmlns:a16="http://schemas.microsoft.com/office/drawing/2014/main" id="{533CE821-FCC9-CE94-ED9B-B03FB935640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9AAEEF0-719B-1CAC-1FFA-07FEB3B66FAA}"/>
              </a:ext>
            </a:extLst>
          </p:cNvPr>
          <p:cNvSpPr>
            <a:spLocks noGrp="1"/>
          </p:cNvSpPr>
          <p:nvPr>
            <p:ph type="sldNum" sz="quarter" idx="12"/>
          </p:nvPr>
        </p:nvSpPr>
        <p:spPr/>
        <p:txBody>
          <a:bodyPr/>
          <a:lstStyle>
            <a:lvl1pPr>
              <a:defRPr/>
            </a:lvl1pPr>
          </a:lstStyle>
          <a:p>
            <a:pPr>
              <a:defRPr/>
            </a:pPr>
            <a:fld id="{B8B3DC65-18F8-4DE2-AEFC-54CDAB0175CB}" type="slidenum">
              <a:rPr lang="en-GB"/>
              <a:pPr>
                <a:defRPr/>
              </a:pPr>
              <a:t>‹#›</a:t>
            </a:fld>
            <a:endParaRPr lang="en-GB"/>
          </a:p>
        </p:txBody>
      </p:sp>
    </p:spTree>
    <p:extLst>
      <p:ext uri="{BB962C8B-B14F-4D97-AF65-F5344CB8AC3E}">
        <p14:creationId xmlns:p14="http://schemas.microsoft.com/office/powerpoint/2010/main" val="19618848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614BA4D-C68D-1E70-808D-6929766A5B90}"/>
              </a:ext>
            </a:extLst>
          </p:cNvPr>
          <p:cNvSpPr>
            <a:spLocks noGrp="1"/>
          </p:cNvSpPr>
          <p:nvPr>
            <p:ph type="dt" sz="half" idx="10"/>
          </p:nvPr>
        </p:nvSpPr>
        <p:spPr/>
        <p:txBody>
          <a:bodyPr/>
          <a:lstStyle>
            <a:lvl1pPr>
              <a:defRPr/>
            </a:lvl1pPr>
          </a:lstStyle>
          <a:p>
            <a:pPr>
              <a:defRPr/>
            </a:pPr>
            <a:fld id="{982FE38C-6E14-483F-AF0A-BEDE7F5B4EA7}" type="datetime1">
              <a:rPr lang="en-GB"/>
              <a:pPr>
                <a:defRPr/>
              </a:pPr>
              <a:t>22/04/2024</a:t>
            </a:fld>
            <a:endParaRPr lang="en-GB"/>
          </a:p>
        </p:txBody>
      </p:sp>
      <p:sp>
        <p:nvSpPr>
          <p:cNvPr id="6" name="Footer Placeholder 4">
            <a:extLst>
              <a:ext uri="{FF2B5EF4-FFF2-40B4-BE49-F238E27FC236}">
                <a16:creationId xmlns:a16="http://schemas.microsoft.com/office/drawing/2014/main" id="{3E2555FC-872A-4F59-77FA-D75E2EE789F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7282B07-A9F3-5B04-BAB6-34BBE092AF35}"/>
              </a:ext>
            </a:extLst>
          </p:cNvPr>
          <p:cNvSpPr>
            <a:spLocks noGrp="1"/>
          </p:cNvSpPr>
          <p:nvPr>
            <p:ph type="sldNum" sz="quarter" idx="12"/>
          </p:nvPr>
        </p:nvSpPr>
        <p:spPr/>
        <p:txBody>
          <a:bodyPr/>
          <a:lstStyle>
            <a:lvl1pPr>
              <a:defRPr/>
            </a:lvl1pPr>
          </a:lstStyle>
          <a:p>
            <a:pPr>
              <a:defRPr/>
            </a:pPr>
            <a:fld id="{DA7082C4-15F8-48B5-9E4A-321D9A9923A3}" type="slidenum">
              <a:rPr lang="en-GB"/>
              <a:pPr>
                <a:defRPr/>
              </a:pPr>
              <a:t>‹#›</a:t>
            </a:fld>
            <a:endParaRPr lang="en-GB"/>
          </a:p>
        </p:txBody>
      </p:sp>
    </p:spTree>
    <p:extLst>
      <p:ext uri="{BB962C8B-B14F-4D97-AF65-F5344CB8AC3E}">
        <p14:creationId xmlns:p14="http://schemas.microsoft.com/office/powerpoint/2010/main" val="19673663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51D776FA-DFAF-A92A-5EFD-00CBACB0E553}"/>
              </a:ext>
            </a:extLst>
          </p:cNvPr>
          <p:cNvSpPr>
            <a:spLocks noGrp="1"/>
          </p:cNvSpPr>
          <p:nvPr>
            <p:ph type="dt" sz="half" idx="10"/>
          </p:nvPr>
        </p:nvSpPr>
        <p:spPr/>
        <p:txBody>
          <a:bodyPr/>
          <a:lstStyle>
            <a:lvl1pPr>
              <a:defRPr/>
            </a:lvl1pPr>
          </a:lstStyle>
          <a:p>
            <a:pPr>
              <a:defRPr/>
            </a:pPr>
            <a:fld id="{BE0DACDC-82B2-440C-BF19-4D573628B7CB}" type="datetime1">
              <a:rPr lang="en-GB"/>
              <a:pPr>
                <a:defRPr/>
              </a:pPr>
              <a:t>22/04/2024</a:t>
            </a:fld>
            <a:endParaRPr lang="en-GB"/>
          </a:p>
        </p:txBody>
      </p:sp>
      <p:sp>
        <p:nvSpPr>
          <p:cNvPr id="8" name="Footer Placeholder 4">
            <a:extLst>
              <a:ext uri="{FF2B5EF4-FFF2-40B4-BE49-F238E27FC236}">
                <a16:creationId xmlns:a16="http://schemas.microsoft.com/office/drawing/2014/main" id="{4C4D9BDA-8DA4-BD7A-A00C-64D3B25B4286}"/>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B96F9C67-D8B8-466A-7816-7B308AD988F0}"/>
              </a:ext>
            </a:extLst>
          </p:cNvPr>
          <p:cNvSpPr>
            <a:spLocks noGrp="1"/>
          </p:cNvSpPr>
          <p:nvPr>
            <p:ph type="sldNum" sz="quarter" idx="12"/>
          </p:nvPr>
        </p:nvSpPr>
        <p:spPr/>
        <p:txBody>
          <a:bodyPr/>
          <a:lstStyle>
            <a:lvl1pPr>
              <a:defRPr/>
            </a:lvl1pPr>
          </a:lstStyle>
          <a:p>
            <a:pPr>
              <a:defRPr/>
            </a:pPr>
            <a:fld id="{5952EA02-1CD0-4230-A3C9-8968D9AD96D2}" type="slidenum">
              <a:rPr lang="en-GB"/>
              <a:pPr>
                <a:defRPr/>
              </a:pPr>
              <a:t>‹#›</a:t>
            </a:fld>
            <a:endParaRPr lang="en-GB"/>
          </a:p>
        </p:txBody>
      </p:sp>
    </p:spTree>
    <p:extLst>
      <p:ext uri="{BB962C8B-B14F-4D97-AF65-F5344CB8AC3E}">
        <p14:creationId xmlns:p14="http://schemas.microsoft.com/office/powerpoint/2010/main" val="21660986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4EE1FEFD-F57C-D101-EEFE-970E57E0D333}"/>
              </a:ext>
            </a:extLst>
          </p:cNvPr>
          <p:cNvSpPr>
            <a:spLocks noGrp="1"/>
          </p:cNvSpPr>
          <p:nvPr>
            <p:ph type="dt" sz="half" idx="10"/>
          </p:nvPr>
        </p:nvSpPr>
        <p:spPr/>
        <p:txBody>
          <a:bodyPr/>
          <a:lstStyle>
            <a:lvl1pPr>
              <a:defRPr/>
            </a:lvl1pPr>
          </a:lstStyle>
          <a:p>
            <a:pPr>
              <a:defRPr/>
            </a:pPr>
            <a:fld id="{6157D7A6-DC6C-4D0E-A497-BF896498AEBD}" type="datetime1">
              <a:rPr lang="en-GB"/>
              <a:pPr>
                <a:defRPr/>
              </a:pPr>
              <a:t>22/04/2024</a:t>
            </a:fld>
            <a:endParaRPr lang="en-GB"/>
          </a:p>
        </p:txBody>
      </p:sp>
      <p:sp>
        <p:nvSpPr>
          <p:cNvPr id="4" name="Footer Placeholder 4">
            <a:extLst>
              <a:ext uri="{FF2B5EF4-FFF2-40B4-BE49-F238E27FC236}">
                <a16:creationId xmlns:a16="http://schemas.microsoft.com/office/drawing/2014/main" id="{B2D89887-D4C8-0AA3-709C-F914C46FA1D2}"/>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C232A5D9-2795-7DCD-E900-38E9B19FB0CE}"/>
              </a:ext>
            </a:extLst>
          </p:cNvPr>
          <p:cNvSpPr>
            <a:spLocks noGrp="1"/>
          </p:cNvSpPr>
          <p:nvPr>
            <p:ph type="sldNum" sz="quarter" idx="12"/>
          </p:nvPr>
        </p:nvSpPr>
        <p:spPr/>
        <p:txBody>
          <a:bodyPr/>
          <a:lstStyle>
            <a:lvl1pPr>
              <a:defRPr/>
            </a:lvl1pPr>
          </a:lstStyle>
          <a:p>
            <a:pPr>
              <a:defRPr/>
            </a:pPr>
            <a:fld id="{62B72491-FF4E-4CDD-8DD3-E9DA0BA7B2EF}" type="slidenum">
              <a:rPr lang="en-GB"/>
              <a:pPr>
                <a:defRPr/>
              </a:pPr>
              <a:t>‹#›</a:t>
            </a:fld>
            <a:endParaRPr lang="en-GB"/>
          </a:p>
        </p:txBody>
      </p:sp>
    </p:spTree>
    <p:extLst>
      <p:ext uri="{BB962C8B-B14F-4D97-AF65-F5344CB8AC3E}">
        <p14:creationId xmlns:p14="http://schemas.microsoft.com/office/powerpoint/2010/main" val="7599814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96AB227-D2A1-DC7F-394F-D8828BFF92B9}"/>
              </a:ext>
            </a:extLst>
          </p:cNvPr>
          <p:cNvSpPr>
            <a:spLocks noGrp="1"/>
          </p:cNvSpPr>
          <p:nvPr>
            <p:ph type="dt" sz="half" idx="10"/>
          </p:nvPr>
        </p:nvSpPr>
        <p:spPr/>
        <p:txBody>
          <a:bodyPr/>
          <a:lstStyle>
            <a:lvl1pPr>
              <a:defRPr/>
            </a:lvl1pPr>
          </a:lstStyle>
          <a:p>
            <a:pPr>
              <a:defRPr/>
            </a:pPr>
            <a:fld id="{7AD77FB5-9EF0-4DA1-91FA-C40FA851E3CE}" type="datetime1">
              <a:rPr lang="en-GB"/>
              <a:pPr>
                <a:defRPr/>
              </a:pPr>
              <a:t>22/04/2024</a:t>
            </a:fld>
            <a:endParaRPr lang="en-GB"/>
          </a:p>
        </p:txBody>
      </p:sp>
      <p:sp>
        <p:nvSpPr>
          <p:cNvPr id="3" name="Footer Placeholder 4">
            <a:extLst>
              <a:ext uri="{FF2B5EF4-FFF2-40B4-BE49-F238E27FC236}">
                <a16:creationId xmlns:a16="http://schemas.microsoft.com/office/drawing/2014/main" id="{D11783DA-F31E-7B53-2CAD-3C4CD38D53B9}"/>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24B6436A-58FA-5C73-00E1-B15D7CB34BD9}"/>
              </a:ext>
            </a:extLst>
          </p:cNvPr>
          <p:cNvSpPr>
            <a:spLocks noGrp="1"/>
          </p:cNvSpPr>
          <p:nvPr>
            <p:ph type="sldNum" sz="quarter" idx="12"/>
          </p:nvPr>
        </p:nvSpPr>
        <p:spPr/>
        <p:txBody>
          <a:bodyPr/>
          <a:lstStyle>
            <a:lvl1pPr>
              <a:defRPr/>
            </a:lvl1pPr>
          </a:lstStyle>
          <a:p>
            <a:pPr>
              <a:defRPr/>
            </a:pPr>
            <a:fld id="{D5AF2ECA-29AD-4B9B-996A-EE4239AEA661}" type="slidenum">
              <a:rPr lang="en-GB"/>
              <a:pPr>
                <a:defRPr/>
              </a:pPr>
              <a:t>‹#›</a:t>
            </a:fld>
            <a:endParaRPr lang="en-GB"/>
          </a:p>
        </p:txBody>
      </p:sp>
    </p:spTree>
    <p:extLst>
      <p:ext uri="{BB962C8B-B14F-4D97-AF65-F5344CB8AC3E}">
        <p14:creationId xmlns:p14="http://schemas.microsoft.com/office/powerpoint/2010/main" val="1331551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63CC017-4004-495C-A3C1-14950076F9A8}" type="datetime1">
              <a:rPr lang="en-GB" smtClean="0"/>
              <a:pPr>
                <a:defRPr/>
              </a:pPr>
              <a:t>22/04/2024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882942D2-6655-4207-8BEC-92E27E99B791}" type="slidenum">
              <a:rPr lang="en-GB" smtClean="0"/>
              <a:pPr>
                <a:defRPr/>
              </a:pPr>
              <a:t>‹#›</a:t>
            </a:fld>
            <a:endParaRPr lang="en-GB"/>
          </a:p>
        </p:txBody>
      </p:sp>
    </p:spTree>
    <p:extLst>
      <p:ext uri="{BB962C8B-B14F-4D97-AF65-F5344CB8AC3E}">
        <p14:creationId xmlns:p14="http://schemas.microsoft.com/office/powerpoint/2010/main" val="27871123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0C4BD703-A05F-4F85-817E-F86F2666DFB5}"/>
              </a:ext>
            </a:extLst>
          </p:cNvPr>
          <p:cNvSpPr>
            <a:spLocks noGrp="1"/>
          </p:cNvSpPr>
          <p:nvPr>
            <p:ph type="dt" sz="half" idx="10"/>
          </p:nvPr>
        </p:nvSpPr>
        <p:spPr/>
        <p:txBody>
          <a:bodyPr/>
          <a:lstStyle>
            <a:lvl1pPr>
              <a:defRPr/>
            </a:lvl1pPr>
          </a:lstStyle>
          <a:p>
            <a:pPr>
              <a:defRPr/>
            </a:pPr>
            <a:fld id="{F585A629-B455-47A4-BE82-F373308ECD02}" type="datetime1">
              <a:rPr lang="en-GB"/>
              <a:pPr>
                <a:defRPr/>
              </a:pPr>
              <a:t>22/04/2024</a:t>
            </a:fld>
            <a:endParaRPr lang="en-GB"/>
          </a:p>
        </p:txBody>
      </p:sp>
      <p:sp>
        <p:nvSpPr>
          <p:cNvPr id="6" name="Footer Placeholder 4">
            <a:extLst>
              <a:ext uri="{FF2B5EF4-FFF2-40B4-BE49-F238E27FC236}">
                <a16:creationId xmlns:a16="http://schemas.microsoft.com/office/drawing/2014/main" id="{1D0C2E8D-1474-1F63-C771-7B3BED01651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DB9197E-5618-C3E0-1D3E-332F08CA56FA}"/>
              </a:ext>
            </a:extLst>
          </p:cNvPr>
          <p:cNvSpPr>
            <a:spLocks noGrp="1"/>
          </p:cNvSpPr>
          <p:nvPr>
            <p:ph type="sldNum" sz="quarter" idx="12"/>
          </p:nvPr>
        </p:nvSpPr>
        <p:spPr/>
        <p:txBody>
          <a:bodyPr/>
          <a:lstStyle>
            <a:lvl1pPr>
              <a:defRPr/>
            </a:lvl1pPr>
          </a:lstStyle>
          <a:p>
            <a:pPr>
              <a:defRPr/>
            </a:pPr>
            <a:fld id="{C38DF9CF-09B8-4CE6-805A-57C7FF77C500}" type="slidenum">
              <a:rPr lang="en-GB"/>
              <a:pPr>
                <a:defRPr/>
              </a:pPr>
              <a:t>‹#›</a:t>
            </a:fld>
            <a:endParaRPr lang="en-GB"/>
          </a:p>
        </p:txBody>
      </p:sp>
    </p:spTree>
    <p:extLst>
      <p:ext uri="{BB962C8B-B14F-4D97-AF65-F5344CB8AC3E}">
        <p14:creationId xmlns:p14="http://schemas.microsoft.com/office/powerpoint/2010/main" val="239332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F6D1726-F803-1355-A0F8-3A63C633267F}"/>
              </a:ext>
            </a:extLst>
          </p:cNvPr>
          <p:cNvSpPr>
            <a:spLocks noGrp="1"/>
          </p:cNvSpPr>
          <p:nvPr>
            <p:ph type="dt" sz="half" idx="10"/>
          </p:nvPr>
        </p:nvSpPr>
        <p:spPr/>
        <p:txBody>
          <a:bodyPr/>
          <a:lstStyle>
            <a:lvl1pPr>
              <a:defRPr/>
            </a:lvl1pPr>
          </a:lstStyle>
          <a:p>
            <a:pPr>
              <a:defRPr/>
            </a:pPr>
            <a:fld id="{39344902-17D7-43CA-88CA-DD21682A55BB}" type="datetime1">
              <a:rPr lang="en-GB"/>
              <a:pPr>
                <a:defRPr/>
              </a:pPr>
              <a:t>22/04/2024</a:t>
            </a:fld>
            <a:endParaRPr lang="en-GB"/>
          </a:p>
        </p:txBody>
      </p:sp>
      <p:sp>
        <p:nvSpPr>
          <p:cNvPr id="6" name="Footer Placeholder 4">
            <a:extLst>
              <a:ext uri="{FF2B5EF4-FFF2-40B4-BE49-F238E27FC236}">
                <a16:creationId xmlns:a16="http://schemas.microsoft.com/office/drawing/2014/main" id="{906A175A-9989-2C21-E88F-4A4FE6C1281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523AB39-883E-2A47-D661-266BDEC921C5}"/>
              </a:ext>
            </a:extLst>
          </p:cNvPr>
          <p:cNvSpPr>
            <a:spLocks noGrp="1"/>
          </p:cNvSpPr>
          <p:nvPr>
            <p:ph type="sldNum" sz="quarter" idx="12"/>
          </p:nvPr>
        </p:nvSpPr>
        <p:spPr/>
        <p:txBody>
          <a:bodyPr/>
          <a:lstStyle>
            <a:lvl1pPr>
              <a:defRPr/>
            </a:lvl1pPr>
          </a:lstStyle>
          <a:p>
            <a:pPr>
              <a:defRPr/>
            </a:pPr>
            <a:fld id="{30DDA742-421F-46EF-A7F5-D7ACC44D755A}" type="slidenum">
              <a:rPr lang="en-GB"/>
              <a:pPr>
                <a:defRPr/>
              </a:pPr>
              <a:t>‹#›</a:t>
            </a:fld>
            <a:endParaRPr lang="en-GB"/>
          </a:p>
        </p:txBody>
      </p:sp>
    </p:spTree>
    <p:extLst>
      <p:ext uri="{BB962C8B-B14F-4D97-AF65-F5344CB8AC3E}">
        <p14:creationId xmlns:p14="http://schemas.microsoft.com/office/powerpoint/2010/main" val="32897817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D9050D-CC2D-C7A1-970E-5ECA20AB8453}"/>
              </a:ext>
            </a:extLst>
          </p:cNvPr>
          <p:cNvSpPr>
            <a:spLocks noGrp="1"/>
          </p:cNvSpPr>
          <p:nvPr>
            <p:ph type="dt" sz="half" idx="10"/>
          </p:nvPr>
        </p:nvSpPr>
        <p:spPr/>
        <p:txBody>
          <a:bodyPr/>
          <a:lstStyle>
            <a:lvl1pPr>
              <a:defRPr/>
            </a:lvl1pPr>
          </a:lstStyle>
          <a:p>
            <a:pPr>
              <a:defRPr/>
            </a:pPr>
            <a:fld id="{FA18DBD8-433B-4E89-82D8-4388F5E21462}" type="datetime1">
              <a:rPr lang="en-GB"/>
              <a:pPr>
                <a:defRPr/>
              </a:pPr>
              <a:t>22/04/2024</a:t>
            </a:fld>
            <a:endParaRPr lang="en-GB"/>
          </a:p>
        </p:txBody>
      </p:sp>
      <p:sp>
        <p:nvSpPr>
          <p:cNvPr id="5" name="Footer Placeholder 4">
            <a:extLst>
              <a:ext uri="{FF2B5EF4-FFF2-40B4-BE49-F238E27FC236}">
                <a16:creationId xmlns:a16="http://schemas.microsoft.com/office/drawing/2014/main" id="{5CC13974-ADA5-B4D9-99E1-B61B93324A0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3F55374-738E-07FA-23C9-94BE54542124}"/>
              </a:ext>
            </a:extLst>
          </p:cNvPr>
          <p:cNvSpPr>
            <a:spLocks noGrp="1"/>
          </p:cNvSpPr>
          <p:nvPr>
            <p:ph type="sldNum" sz="quarter" idx="12"/>
          </p:nvPr>
        </p:nvSpPr>
        <p:spPr/>
        <p:txBody>
          <a:bodyPr/>
          <a:lstStyle>
            <a:lvl1pPr>
              <a:defRPr/>
            </a:lvl1pPr>
          </a:lstStyle>
          <a:p>
            <a:pPr>
              <a:defRPr/>
            </a:pPr>
            <a:fld id="{60D94EF6-7352-470F-AF8E-08BEBCBB1285}" type="slidenum">
              <a:rPr lang="en-GB"/>
              <a:pPr>
                <a:defRPr/>
              </a:pPr>
              <a:t>‹#›</a:t>
            </a:fld>
            <a:endParaRPr lang="en-GB"/>
          </a:p>
        </p:txBody>
      </p:sp>
    </p:spTree>
    <p:extLst>
      <p:ext uri="{BB962C8B-B14F-4D97-AF65-F5344CB8AC3E}">
        <p14:creationId xmlns:p14="http://schemas.microsoft.com/office/powerpoint/2010/main" val="3063266863"/>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13C7974D-9758-1455-8310-2D2B5D394EF0}"/>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5" name="TextBox 18">
            <a:extLst>
              <a:ext uri="{FF2B5EF4-FFF2-40B4-BE49-F238E27FC236}">
                <a16:creationId xmlns:a16="http://schemas.microsoft.com/office/drawing/2014/main" id="{1E643E0D-F983-022C-269B-66EFF604D13D}"/>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1A911F3B-632B-8557-762B-3A9D43BCC80C}"/>
              </a:ext>
            </a:extLst>
          </p:cNvPr>
          <p:cNvSpPr>
            <a:spLocks noGrp="1"/>
          </p:cNvSpPr>
          <p:nvPr>
            <p:ph type="dt" sz="half" idx="14"/>
          </p:nvPr>
        </p:nvSpPr>
        <p:spPr/>
        <p:txBody>
          <a:bodyPr/>
          <a:lstStyle>
            <a:lvl1pPr>
              <a:defRPr/>
            </a:lvl1pPr>
          </a:lstStyle>
          <a:p>
            <a:pPr>
              <a:defRPr/>
            </a:pPr>
            <a:fld id="{99C36DD4-9A00-462F-928E-BDFEE8A3C095}" type="datetime1">
              <a:rPr lang="en-GB"/>
              <a:pPr>
                <a:defRPr/>
              </a:pPr>
              <a:t>22/04/2024</a:t>
            </a:fld>
            <a:endParaRPr lang="en-GB"/>
          </a:p>
        </p:txBody>
      </p:sp>
      <p:sp>
        <p:nvSpPr>
          <p:cNvPr id="7" name="Footer Placeholder 4">
            <a:extLst>
              <a:ext uri="{FF2B5EF4-FFF2-40B4-BE49-F238E27FC236}">
                <a16:creationId xmlns:a16="http://schemas.microsoft.com/office/drawing/2014/main" id="{17475541-217B-8F28-DC68-09EE970C8795}"/>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0C058D68-3DE8-3DE4-6C26-19156FE566F6}"/>
              </a:ext>
            </a:extLst>
          </p:cNvPr>
          <p:cNvSpPr>
            <a:spLocks noGrp="1"/>
          </p:cNvSpPr>
          <p:nvPr>
            <p:ph type="sldNum" sz="quarter" idx="16"/>
          </p:nvPr>
        </p:nvSpPr>
        <p:spPr/>
        <p:txBody>
          <a:bodyPr/>
          <a:lstStyle>
            <a:lvl1pPr>
              <a:defRPr/>
            </a:lvl1pPr>
          </a:lstStyle>
          <a:p>
            <a:pPr>
              <a:defRPr/>
            </a:pPr>
            <a:fld id="{AA53739C-E64C-41B9-A49F-0739AF52F502}" type="slidenum">
              <a:rPr lang="en-GB"/>
              <a:pPr>
                <a:defRPr/>
              </a:pPr>
              <a:t>‹#›</a:t>
            </a:fld>
            <a:endParaRPr lang="en-GB"/>
          </a:p>
        </p:txBody>
      </p:sp>
    </p:spTree>
    <p:extLst>
      <p:ext uri="{BB962C8B-B14F-4D97-AF65-F5344CB8AC3E}">
        <p14:creationId xmlns:p14="http://schemas.microsoft.com/office/powerpoint/2010/main" val="1257970974"/>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27F380-F25E-D984-1D1D-FD5DF0D28CCF}"/>
              </a:ext>
            </a:extLst>
          </p:cNvPr>
          <p:cNvSpPr>
            <a:spLocks noGrp="1"/>
          </p:cNvSpPr>
          <p:nvPr>
            <p:ph type="dt" sz="half" idx="10"/>
          </p:nvPr>
        </p:nvSpPr>
        <p:spPr/>
        <p:txBody>
          <a:bodyPr/>
          <a:lstStyle>
            <a:lvl1pPr>
              <a:defRPr/>
            </a:lvl1pPr>
          </a:lstStyle>
          <a:p>
            <a:pPr>
              <a:defRPr/>
            </a:pPr>
            <a:fld id="{E9C1B78A-07FD-4A7E-B80A-AB4B33E6F8D9}" type="datetime1">
              <a:rPr lang="en-GB"/>
              <a:pPr>
                <a:defRPr/>
              </a:pPr>
              <a:t>22/04/2024</a:t>
            </a:fld>
            <a:endParaRPr lang="en-GB"/>
          </a:p>
        </p:txBody>
      </p:sp>
      <p:sp>
        <p:nvSpPr>
          <p:cNvPr id="5" name="Footer Placeholder 4">
            <a:extLst>
              <a:ext uri="{FF2B5EF4-FFF2-40B4-BE49-F238E27FC236}">
                <a16:creationId xmlns:a16="http://schemas.microsoft.com/office/drawing/2014/main" id="{5179C769-C9C1-B984-C7A2-4E60C3641AC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B6DFD63-F59E-60B1-B208-79E034659D76}"/>
              </a:ext>
            </a:extLst>
          </p:cNvPr>
          <p:cNvSpPr>
            <a:spLocks noGrp="1"/>
          </p:cNvSpPr>
          <p:nvPr>
            <p:ph type="sldNum" sz="quarter" idx="12"/>
          </p:nvPr>
        </p:nvSpPr>
        <p:spPr/>
        <p:txBody>
          <a:bodyPr/>
          <a:lstStyle>
            <a:lvl1pPr>
              <a:defRPr/>
            </a:lvl1pPr>
          </a:lstStyle>
          <a:p>
            <a:pPr>
              <a:defRPr/>
            </a:pPr>
            <a:fld id="{17016655-9CC8-44CE-8940-5BDEA0509F5A}" type="slidenum">
              <a:rPr lang="en-GB"/>
              <a:pPr>
                <a:defRPr/>
              </a:pPr>
              <a:t>‹#›</a:t>
            </a:fld>
            <a:endParaRPr lang="en-GB"/>
          </a:p>
        </p:txBody>
      </p:sp>
    </p:spTree>
    <p:extLst>
      <p:ext uri="{BB962C8B-B14F-4D97-AF65-F5344CB8AC3E}">
        <p14:creationId xmlns:p14="http://schemas.microsoft.com/office/powerpoint/2010/main" val="1339508159"/>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3114582D-3947-5782-BF34-6578C2419F0F}"/>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5" name="TextBox 18">
            <a:extLst>
              <a:ext uri="{FF2B5EF4-FFF2-40B4-BE49-F238E27FC236}">
                <a16:creationId xmlns:a16="http://schemas.microsoft.com/office/drawing/2014/main" id="{5F1FDB99-7DA0-FE5F-1753-278AD496D022}"/>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A9A153A5-D3B1-76B5-817D-8B5D863BE5F3}"/>
              </a:ext>
            </a:extLst>
          </p:cNvPr>
          <p:cNvSpPr>
            <a:spLocks noGrp="1"/>
          </p:cNvSpPr>
          <p:nvPr>
            <p:ph type="dt" sz="half" idx="14"/>
          </p:nvPr>
        </p:nvSpPr>
        <p:spPr/>
        <p:txBody>
          <a:bodyPr/>
          <a:lstStyle>
            <a:lvl1pPr>
              <a:defRPr/>
            </a:lvl1pPr>
          </a:lstStyle>
          <a:p>
            <a:pPr>
              <a:defRPr/>
            </a:pPr>
            <a:fld id="{103502A6-B02E-4BF2-996B-F0564C5362A5}" type="datetime1">
              <a:rPr lang="en-GB"/>
              <a:pPr>
                <a:defRPr/>
              </a:pPr>
              <a:t>22/04/2024</a:t>
            </a:fld>
            <a:endParaRPr lang="en-GB"/>
          </a:p>
        </p:txBody>
      </p:sp>
      <p:sp>
        <p:nvSpPr>
          <p:cNvPr id="7" name="Footer Placeholder 4">
            <a:extLst>
              <a:ext uri="{FF2B5EF4-FFF2-40B4-BE49-F238E27FC236}">
                <a16:creationId xmlns:a16="http://schemas.microsoft.com/office/drawing/2014/main" id="{1426CE9C-6CF9-9878-013F-1F4264F85DF7}"/>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38EC2CCE-329C-68FC-C242-DECFB7034119}"/>
              </a:ext>
            </a:extLst>
          </p:cNvPr>
          <p:cNvSpPr>
            <a:spLocks noGrp="1"/>
          </p:cNvSpPr>
          <p:nvPr>
            <p:ph type="sldNum" sz="quarter" idx="16"/>
          </p:nvPr>
        </p:nvSpPr>
        <p:spPr/>
        <p:txBody>
          <a:bodyPr/>
          <a:lstStyle>
            <a:lvl1pPr>
              <a:defRPr/>
            </a:lvl1pPr>
          </a:lstStyle>
          <a:p>
            <a:pPr>
              <a:defRPr/>
            </a:pPr>
            <a:fld id="{315E65CA-187F-451B-B817-E509DF68BD42}" type="slidenum">
              <a:rPr lang="en-GB"/>
              <a:pPr>
                <a:defRPr/>
              </a:pPr>
              <a:t>‹#›</a:t>
            </a:fld>
            <a:endParaRPr lang="en-GB"/>
          </a:p>
        </p:txBody>
      </p:sp>
    </p:spTree>
    <p:extLst>
      <p:ext uri="{BB962C8B-B14F-4D97-AF65-F5344CB8AC3E}">
        <p14:creationId xmlns:p14="http://schemas.microsoft.com/office/powerpoint/2010/main" val="1124997894"/>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60B8F8-3474-9FC2-00DC-5E792624ACDB}"/>
              </a:ext>
            </a:extLst>
          </p:cNvPr>
          <p:cNvSpPr>
            <a:spLocks noGrp="1"/>
          </p:cNvSpPr>
          <p:nvPr>
            <p:ph type="dt" sz="half" idx="14"/>
          </p:nvPr>
        </p:nvSpPr>
        <p:spPr/>
        <p:txBody>
          <a:bodyPr/>
          <a:lstStyle>
            <a:lvl1pPr>
              <a:defRPr/>
            </a:lvl1pPr>
          </a:lstStyle>
          <a:p>
            <a:pPr>
              <a:defRPr/>
            </a:pPr>
            <a:fld id="{A499733E-77EE-49B7-9D5E-AAC5459EAD44}" type="datetime1">
              <a:rPr lang="en-GB"/>
              <a:pPr>
                <a:defRPr/>
              </a:pPr>
              <a:t>22/04/2024</a:t>
            </a:fld>
            <a:endParaRPr lang="en-GB"/>
          </a:p>
        </p:txBody>
      </p:sp>
      <p:sp>
        <p:nvSpPr>
          <p:cNvPr id="5" name="Footer Placeholder 4">
            <a:extLst>
              <a:ext uri="{FF2B5EF4-FFF2-40B4-BE49-F238E27FC236}">
                <a16:creationId xmlns:a16="http://schemas.microsoft.com/office/drawing/2014/main" id="{74F5ED0F-92F0-1F4C-95CD-A9F7D35B8C8C}"/>
              </a:ext>
            </a:extLst>
          </p:cNvPr>
          <p:cNvSpPr>
            <a:spLocks noGrp="1"/>
          </p:cNvSpPr>
          <p:nvPr>
            <p:ph type="ftr" sz="quarter" idx="15"/>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13B65225-048A-8DB6-A016-731ACB43293D}"/>
              </a:ext>
            </a:extLst>
          </p:cNvPr>
          <p:cNvSpPr>
            <a:spLocks noGrp="1"/>
          </p:cNvSpPr>
          <p:nvPr>
            <p:ph type="sldNum" sz="quarter" idx="16"/>
          </p:nvPr>
        </p:nvSpPr>
        <p:spPr/>
        <p:txBody>
          <a:bodyPr/>
          <a:lstStyle>
            <a:lvl1pPr>
              <a:defRPr/>
            </a:lvl1pPr>
          </a:lstStyle>
          <a:p>
            <a:pPr>
              <a:defRPr/>
            </a:pPr>
            <a:fld id="{9B9D27CA-56B2-467F-BB3C-2894FC45C521}" type="slidenum">
              <a:rPr lang="en-GB"/>
              <a:pPr>
                <a:defRPr/>
              </a:pPr>
              <a:t>‹#›</a:t>
            </a:fld>
            <a:endParaRPr lang="en-GB"/>
          </a:p>
        </p:txBody>
      </p:sp>
    </p:spTree>
    <p:extLst>
      <p:ext uri="{BB962C8B-B14F-4D97-AF65-F5344CB8AC3E}">
        <p14:creationId xmlns:p14="http://schemas.microsoft.com/office/powerpoint/2010/main" val="1234765900"/>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83A52E-E940-4BEE-3FE9-8860C79467D2}"/>
              </a:ext>
            </a:extLst>
          </p:cNvPr>
          <p:cNvSpPr>
            <a:spLocks noGrp="1"/>
          </p:cNvSpPr>
          <p:nvPr>
            <p:ph type="dt" sz="half" idx="10"/>
          </p:nvPr>
        </p:nvSpPr>
        <p:spPr/>
        <p:txBody>
          <a:bodyPr/>
          <a:lstStyle>
            <a:lvl1pPr>
              <a:defRPr/>
            </a:lvl1pPr>
          </a:lstStyle>
          <a:p>
            <a:pPr>
              <a:defRPr/>
            </a:pPr>
            <a:fld id="{2058590A-7AFA-4AE4-8928-1F54A245F51C}" type="datetime1">
              <a:rPr lang="en-GB"/>
              <a:pPr>
                <a:defRPr/>
              </a:pPr>
              <a:t>22/04/2024</a:t>
            </a:fld>
            <a:endParaRPr lang="en-GB"/>
          </a:p>
        </p:txBody>
      </p:sp>
      <p:sp>
        <p:nvSpPr>
          <p:cNvPr id="5" name="Footer Placeholder 4">
            <a:extLst>
              <a:ext uri="{FF2B5EF4-FFF2-40B4-BE49-F238E27FC236}">
                <a16:creationId xmlns:a16="http://schemas.microsoft.com/office/drawing/2014/main" id="{F52A5216-82FA-032B-A607-B10308A48D5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2289AF9-1528-05CD-C950-867E0524EBE7}"/>
              </a:ext>
            </a:extLst>
          </p:cNvPr>
          <p:cNvSpPr>
            <a:spLocks noGrp="1"/>
          </p:cNvSpPr>
          <p:nvPr>
            <p:ph type="sldNum" sz="quarter" idx="12"/>
          </p:nvPr>
        </p:nvSpPr>
        <p:spPr/>
        <p:txBody>
          <a:bodyPr/>
          <a:lstStyle>
            <a:lvl1pPr>
              <a:defRPr/>
            </a:lvl1pPr>
          </a:lstStyle>
          <a:p>
            <a:pPr>
              <a:defRPr/>
            </a:pPr>
            <a:fld id="{BECE81E7-6634-438E-94F4-BDD94D878F1F}" type="slidenum">
              <a:rPr lang="en-GB"/>
              <a:pPr>
                <a:defRPr/>
              </a:pPr>
              <a:t>‹#›</a:t>
            </a:fld>
            <a:endParaRPr lang="en-GB"/>
          </a:p>
        </p:txBody>
      </p:sp>
    </p:spTree>
    <p:extLst>
      <p:ext uri="{BB962C8B-B14F-4D97-AF65-F5344CB8AC3E}">
        <p14:creationId xmlns:p14="http://schemas.microsoft.com/office/powerpoint/2010/main" val="27158643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3B73116-2781-0492-7AFC-30597921BFE8}"/>
              </a:ext>
            </a:extLst>
          </p:cNvPr>
          <p:cNvSpPr>
            <a:spLocks noGrp="1"/>
          </p:cNvSpPr>
          <p:nvPr>
            <p:ph type="dt" sz="half" idx="10"/>
          </p:nvPr>
        </p:nvSpPr>
        <p:spPr/>
        <p:txBody>
          <a:bodyPr/>
          <a:lstStyle>
            <a:lvl1pPr>
              <a:defRPr/>
            </a:lvl1pPr>
          </a:lstStyle>
          <a:p>
            <a:pPr>
              <a:defRPr/>
            </a:pPr>
            <a:fld id="{6802E2D0-15DE-4786-A8B6-9B66C47366BD}" type="datetime1">
              <a:rPr lang="en-GB"/>
              <a:pPr>
                <a:defRPr/>
              </a:pPr>
              <a:t>22/04/2024</a:t>
            </a:fld>
            <a:endParaRPr lang="en-GB"/>
          </a:p>
        </p:txBody>
      </p:sp>
      <p:sp>
        <p:nvSpPr>
          <p:cNvPr id="5" name="Footer Placeholder 4">
            <a:extLst>
              <a:ext uri="{FF2B5EF4-FFF2-40B4-BE49-F238E27FC236}">
                <a16:creationId xmlns:a16="http://schemas.microsoft.com/office/drawing/2014/main" id="{A6A31A4A-E8CA-7AC7-47F2-A60B0D96A1F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F4B26FE-4ADC-76A2-A810-7EDEC091ED33}"/>
              </a:ext>
            </a:extLst>
          </p:cNvPr>
          <p:cNvSpPr>
            <a:spLocks noGrp="1"/>
          </p:cNvSpPr>
          <p:nvPr>
            <p:ph type="sldNum" sz="quarter" idx="12"/>
          </p:nvPr>
        </p:nvSpPr>
        <p:spPr/>
        <p:txBody>
          <a:bodyPr/>
          <a:lstStyle>
            <a:lvl1pPr>
              <a:defRPr/>
            </a:lvl1pPr>
          </a:lstStyle>
          <a:p>
            <a:pPr>
              <a:defRPr/>
            </a:pPr>
            <a:fld id="{14C9E927-3BF0-4F33-A72B-82FA506C5F4B}" type="slidenum">
              <a:rPr lang="en-GB"/>
              <a:pPr>
                <a:defRPr/>
              </a:pPr>
              <a:t>‹#›</a:t>
            </a:fld>
            <a:endParaRPr lang="en-GB"/>
          </a:p>
        </p:txBody>
      </p:sp>
    </p:spTree>
    <p:extLst>
      <p:ext uri="{BB962C8B-B14F-4D97-AF65-F5344CB8AC3E}">
        <p14:creationId xmlns:p14="http://schemas.microsoft.com/office/powerpoint/2010/main" val="280017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F4560F2A-AC2B-4F30-901B-D73F3C44D58B}" type="datetime1">
              <a:rPr lang="en-GB" smtClean="0"/>
              <a:pPr>
                <a:defRPr/>
              </a:pPr>
              <a:t>22/04/2024</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2366DAF9-67EF-4993-A2EA-BEC4E8EDF1DD}" type="slidenum">
              <a:rPr lang="en-GB" smtClean="0"/>
              <a:pPr>
                <a:defRPr/>
              </a:pPr>
              <a:t>‹#›</a:t>
            </a:fld>
            <a:endParaRPr lang="en-GB"/>
          </a:p>
        </p:txBody>
      </p:sp>
    </p:spTree>
    <p:extLst>
      <p:ext uri="{BB962C8B-B14F-4D97-AF65-F5344CB8AC3E}">
        <p14:creationId xmlns:p14="http://schemas.microsoft.com/office/powerpoint/2010/main" val="52397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438F16C4-2C41-4C1C-9F54-7170B7A42105}" type="datetime1">
              <a:rPr lang="en-GB" smtClean="0"/>
              <a:pPr>
                <a:defRPr/>
              </a:pPr>
              <a:t>22/04/2024</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F5B3E895-32B6-4F37-BC93-B02B189D1260}" type="slidenum">
              <a:rPr lang="en-GB" smtClean="0"/>
              <a:pPr>
                <a:defRPr/>
              </a:pPr>
              <a:t>‹#›</a:t>
            </a:fld>
            <a:endParaRPr lang="en-GB"/>
          </a:p>
        </p:txBody>
      </p:sp>
    </p:spTree>
    <p:extLst>
      <p:ext uri="{BB962C8B-B14F-4D97-AF65-F5344CB8AC3E}">
        <p14:creationId xmlns:p14="http://schemas.microsoft.com/office/powerpoint/2010/main" val="25631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628BBC7-6A36-4FEE-A0BE-879697FB199D}" type="datetime1">
              <a:rPr lang="en-GB" smtClean="0"/>
              <a:pPr>
                <a:defRPr/>
              </a:pPr>
              <a:t>22/04/2024</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F532C55A-989A-467C-B614-E9098442536D}" type="slidenum">
              <a:rPr lang="en-GB" smtClean="0"/>
              <a:pPr>
                <a:defRPr/>
              </a:pPr>
              <a:t>‹#›</a:t>
            </a:fld>
            <a:endParaRPr lang="en-GB"/>
          </a:p>
        </p:txBody>
      </p:sp>
    </p:spTree>
    <p:extLst>
      <p:ext uri="{BB962C8B-B14F-4D97-AF65-F5344CB8AC3E}">
        <p14:creationId xmlns:p14="http://schemas.microsoft.com/office/powerpoint/2010/main" val="214603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23D1A49-8423-4D8D-B01F-5317AAB0271B}" type="datetime1">
              <a:rPr lang="en-GB" smtClean="0"/>
              <a:pPr>
                <a:defRPr/>
              </a:pPr>
              <a:t>22/04/2024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3F26A987-CE62-4B31-B742-7292AFF3D244}" type="slidenum">
              <a:rPr lang="en-GB" smtClean="0"/>
              <a:pPr>
                <a:defRPr/>
              </a:pPr>
              <a:t>‹#›</a:t>
            </a:fld>
            <a:endParaRPr lang="en-GB"/>
          </a:p>
        </p:txBody>
      </p:sp>
    </p:spTree>
    <p:extLst>
      <p:ext uri="{BB962C8B-B14F-4D97-AF65-F5344CB8AC3E}">
        <p14:creationId xmlns:p14="http://schemas.microsoft.com/office/powerpoint/2010/main" val="55140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BD3FD63-3E48-42AB-A75D-16D0485A0802}" type="datetime1">
              <a:rPr lang="en-GB" smtClean="0"/>
              <a:pPr>
                <a:defRPr/>
              </a:pPr>
              <a:t>22/04/2024</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DFE6F0C7-00D4-4D0E-815B-1971A87FFB5F}" type="slidenum">
              <a:rPr lang="en-GB" smtClean="0"/>
              <a:pPr>
                <a:defRPr/>
              </a:pPr>
              <a:t>‹#›</a:t>
            </a:fld>
            <a:endParaRPr lang="en-GB"/>
          </a:p>
        </p:txBody>
      </p:sp>
    </p:spTree>
    <p:extLst>
      <p:ext uri="{BB962C8B-B14F-4D97-AF65-F5344CB8AC3E}">
        <p14:creationId xmlns:p14="http://schemas.microsoft.com/office/powerpoint/2010/main" val="271076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B6C8FC6-D1F8-4B84-9DAF-307205821425}" type="datetime1">
              <a:rPr lang="en-GB" smtClean="0"/>
              <a:pPr>
                <a:defRPr/>
              </a:pPr>
              <a:t>22/04/2024</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6A4F8689-4576-4AE8-BE0A-13F10CDE8D4D}" type="slidenum">
              <a:rPr lang="en-GB" smtClean="0"/>
              <a:pPr>
                <a:defRPr/>
              </a:pPr>
              <a:t>‹#›</a:t>
            </a:fld>
            <a:endParaRPr lang="en-GB"/>
          </a:p>
        </p:txBody>
      </p:sp>
    </p:spTree>
    <p:extLst>
      <p:ext uri="{BB962C8B-B14F-4D97-AF65-F5344CB8AC3E}">
        <p14:creationId xmlns:p14="http://schemas.microsoft.com/office/powerpoint/2010/main" val="2486433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6">
            <a:extLst>
              <a:ext uri="{FF2B5EF4-FFF2-40B4-BE49-F238E27FC236}">
                <a16:creationId xmlns:a16="http://schemas.microsoft.com/office/drawing/2014/main" id="{E0D0DADD-9A3A-2D2F-2E71-35A14C649733}"/>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5761A63E-F77F-E065-98D3-6DF5896F85E1}"/>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0BAE8465-E935-FB3D-AD87-4519B49B4C3B}"/>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2FD4655C-6761-BB5D-1771-842C7699ABBA}"/>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623FADB4-1AAF-0ED5-2B43-420F78F77FC5}"/>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5A92DC5D-95B5-1291-7EA0-3DDB59B1A0B7}"/>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06C44209-DBF1-CB04-A398-BB8CAC0900C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689D40D-52ED-90A7-92C4-D626DCB89337}"/>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299F92AE-6BC8-A309-6327-387D2963F3E9}"/>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C8DCEA0A-6F1A-C398-0D71-AC674425C7A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F37C874B-0DC0-AA42-9F94-023F36C890C7}"/>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5740C1AA-A8AA-9A96-F571-DED83EC8EFA0}"/>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2052" name="Text Placeholder 2">
            <a:extLst>
              <a:ext uri="{FF2B5EF4-FFF2-40B4-BE49-F238E27FC236}">
                <a16:creationId xmlns:a16="http://schemas.microsoft.com/office/drawing/2014/main" id="{607433AE-4BC9-00F6-3C93-1F52736E70FA}"/>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EC49F22-0B09-56B0-B3DA-409EB96DC2F8}"/>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2474AD2-1583-42DF-A6D9-F313017EAC00}" type="datetime1">
              <a:rPr lang="en-GB"/>
              <a:pPr>
                <a:defRPr/>
              </a:pPr>
              <a:t>22/04/2024</a:t>
            </a:fld>
            <a:endParaRPr lang="en-GB"/>
          </a:p>
        </p:txBody>
      </p:sp>
      <p:sp>
        <p:nvSpPr>
          <p:cNvPr id="5" name="Footer Placeholder 4">
            <a:extLst>
              <a:ext uri="{FF2B5EF4-FFF2-40B4-BE49-F238E27FC236}">
                <a16:creationId xmlns:a16="http://schemas.microsoft.com/office/drawing/2014/main" id="{2E6DACB0-B8A8-765A-2FAA-5C7B3C3AA365}"/>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E28B16E9-1D27-7CF3-F3A1-DC91D62F7339}"/>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a:defRPr sz="900">
                <a:solidFill>
                  <a:schemeClr val="accent1"/>
                </a:solidFill>
              </a:defRPr>
            </a:lvl1pPr>
          </a:lstStyle>
          <a:p>
            <a:pPr>
              <a:defRPr/>
            </a:pPr>
            <a:fld id="{47469C8C-0CF8-486F-BA0C-F4EE491417CB}" type="slidenum">
              <a:rPr lang="en-GB"/>
              <a:pPr>
                <a:defRPr/>
              </a:pPr>
              <a:t>‹#›</a:t>
            </a:fld>
            <a:endParaRPr lang="en-GB"/>
          </a:p>
        </p:txBody>
      </p:sp>
    </p:spTree>
    <p:extLst>
      <p:ext uri="{BB962C8B-B14F-4D97-AF65-F5344CB8AC3E}">
        <p14:creationId xmlns:p14="http://schemas.microsoft.com/office/powerpoint/2010/main" val="77207546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ADD27D33-585B-DA28-BBE7-39020CFE0E3E}"/>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7061C979-160F-C711-7A4E-CF4FF696C87A}"/>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81810A3B-7E74-A88D-B502-2FDAEC22ECF0}"/>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31BB434-7891-A7ED-DA06-A9BC1F3EADE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F540BBE4-2F12-3803-446A-5097D1A2878F}"/>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77E8CC96-E1E5-53E0-F0FC-F18FD165BF02}"/>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F0FB8B3-4883-B91A-E054-E17370F753B6}"/>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FA9ACB4E-1E9B-CC32-00CA-180A32318F6F}"/>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9928BB1-F7CD-AE43-2AD9-9E263B84497E}"/>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06349384-8AD1-699F-94E9-49F30724780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164AC106-1391-6406-2DBA-EDE538B63363}"/>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E58D2848-A156-A39F-B076-511F69CBEB4B}"/>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6DDCAFA-9426-EA2A-4130-831935858323}"/>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68548B3-3D26-F8A3-079E-ABEC3014CD78}"/>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32DCE38-3DEF-4A55-85EF-F677A06C3CAB}" type="datetime1">
              <a:rPr lang="en-GB"/>
              <a:pPr>
                <a:defRPr/>
              </a:pPr>
              <a:t>22/04/2024</a:t>
            </a:fld>
            <a:endParaRPr lang="en-GB"/>
          </a:p>
        </p:txBody>
      </p:sp>
      <p:sp>
        <p:nvSpPr>
          <p:cNvPr id="5" name="Footer Placeholder 4">
            <a:extLst>
              <a:ext uri="{FF2B5EF4-FFF2-40B4-BE49-F238E27FC236}">
                <a16:creationId xmlns:a16="http://schemas.microsoft.com/office/drawing/2014/main" id="{2B9AEBE3-8C56-D7BD-3173-E0297D1D7792}"/>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5241BBD3-4D9B-7806-20B6-E86D8D3E9CDC}"/>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a:defRPr sz="900">
                <a:solidFill>
                  <a:schemeClr val="accent1"/>
                </a:solidFill>
              </a:defRPr>
            </a:lvl1pPr>
          </a:lstStyle>
          <a:p>
            <a:pPr>
              <a:defRPr/>
            </a:pPr>
            <a:fld id="{91790D86-4602-492A-BAAF-5419AF9926CA}" type="slidenum">
              <a:rPr lang="en-GB"/>
              <a:pPr>
                <a:defRPr/>
              </a:pPr>
              <a:t>‹#›</a:t>
            </a:fld>
            <a:endParaRPr lang="en-GB"/>
          </a:p>
        </p:txBody>
      </p:sp>
    </p:spTree>
    <p:extLst>
      <p:ext uri="{BB962C8B-B14F-4D97-AF65-F5344CB8AC3E}">
        <p14:creationId xmlns:p14="http://schemas.microsoft.com/office/powerpoint/2010/main" val="13071331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sldNum="0"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rawing of a face&#10;&#10;Description generated with high confidence">
            <a:extLst>
              <a:ext uri="{FF2B5EF4-FFF2-40B4-BE49-F238E27FC236}">
                <a16:creationId xmlns:a16="http://schemas.microsoft.com/office/drawing/2014/main" id="{27F6F5B6-BAFF-46EA-9C0C-36D2323EAFA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194" r="24289" b="-1"/>
          <a:stretch/>
        </p:blipFill>
        <p:spPr>
          <a:xfrm>
            <a:off x="4434842" y="10"/>
            <a:ext cx="4709158" cy="685799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sp>
        <p:nvSpPr>
          <p:cNvPr id="14337" name="Title 1"/>
          <p:cNvSpPr>
            <a:spLocks noGrp="1"/>
          </p:cNvSpPr>
          <p:nvPr>
            <p:ph type="ctrTitle"/>
          </p:nvPr>
        </p:nvSpPr>
        <p:spPr>
          <a:xfrm>
            <a:off x="491490" y="2631125"/>
            <a:ext cx="3737610" cy="2397443"/>
          </a:xfrm>
        </p:spPr>
        <p:txBody>
          <a:bodyPr anchor="t">
            <a:normAutofit fontScale="90000"/>
          </a:bodyPr>
          <a:lstStyle/>
          <a:p>
            <a:pPr algn="l" eaLnBrk="1" hangingPunct="1"/>
            <a:r>
              <a:rPr lang="en-GB" dirty="0"/>
              <a:t>Wendover Youth Centre</a:t>
            </a:r>
          </a:p>
        </p:txBody>
      </p:sp>
      <p:sp>
        <p:nvSpPr>
          <p:cNvPr id="3" name="Subtitle 2"/>
          <p:cNvSpPr>
            <a:spLocks noGrp="1"/>
          </p:cNvSpPr>
          <p:nvPr>
            <p:ph type="subTitle" idx="1"/>
          </p:nvPr>
        </p:nvSpPr>
        <p:spPr>
          <a:xfrm>
            <a:off x="751842" y="764704"/>
            <a:ext cx="3737610" cy="1499975"/>
          </a:xfrm>
        </p:spPr>
        <p:txBody>
          <a:bodyPr rtlCol="0" anchor="b">
            <a:normAutofit/>
          </a:bodyPr>
          <a:lstStyle/>
          <a:p>
            <a:pPr algn="l" eaLnBrk="1" fontAlgn="auto" hangingPunct="1">
              <a:lnSpc>
                <a:spcPct val="90000"/>
              </a:lnSpc>
              <a:spcAft>
                <a:spcPts val="0"/>
              </a:spcAft>
              <a:buFont typeface="Arial" pitchFamily="34" charset="0"/>
              <a:buNone/>
              <a:defRPr/>
            </a:pPr>
            <a:r>
              <a:rPr lang="en-GB" sz="3000" dirty="0">
                <a:solidFill>
                  <a:srgbClr val="14535D"/>
                </a:solidFill>
              </a:rPr>
              <a:t>Annual General Meeting</a:t>
            </a:r>
          </a:p>
          <a:p>
            <a:pPr algn="l" eaLnBrk="1" fontAlgn="auto" hangingPunct="1">
              <a:lnSpc>
                <a:spcPct val="90000"/>
              </a:lnSpc>
              <a:spcAft>
                <a:spcPts val="0"/>
              </a:spcAft>
              <a:buFont typeface="Arial" pitchFamily="34" charset="0"/>
              <a:buNone/>
              <a:defRPr/>
            </a:pPr>
            <a:r>
              <a:rPr lang="en-GB" sz="3000" dirty="0">
                <a:solidFill>
                  <a:srgbClr val="14535D"/>
                </a:solidFill>
              </a:rPr>
              <a:t>22</a:t>
            </a:r>
            <a:r>
              <a:rPr lang="en-GB" sz="3000" baseline="30000" dirty="0">
                <a:solidFill>
                  <a:srgbClr val="14535D"/>
                </a:solidFill>
              </a:rPr>
              <a:t>nd</a:t>
            </a:r>
            <a:r>
              <a:rPr lang="en-GB" sz="3000" dirty="0">
                <a:solidFill>
                  <a:srgbClr val="14535D"/>
                </a:solidFill>
              </a:rPr>
              <a:t> April 2024</a:t>
            </a:r>
          </a:p>
        </p:txBody>
      </p:sp>
    </p:spTree>
    <p:extLst>
      <p:ext uri="{BB962C8B-B14F-4D97-AF65-F5344CB8AC3E}">
        <p14:creationId xmlns:p14="http://schemas.microsoft.com/office/powerpoint/2010/main" val="3935341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p:cNvPicPr>
            <a:picLocks noChangeAspect="1"/>
          </p:cNvPicPr>
          <p:nvPr/>
        </p:nvPicPr>
        <p:blipFill rotWithShape="1">
          <a:blip r:embed="rId2" cstate="print">
            <a:extLst>
              <a:ext uri="{28A0092B-C50C-407E-A947-70E740481C1C}">
                <a14:useLocalDpi xmlns:a14="http://schemas.microsoft.com/office/drawing/2010/main" val="0"/>
              </a:ext>
            </a:extLst>
          </a:blip>
          <a:srcRect l="12178" r="23959"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491490" y="365125"/>
            <a:ext cx="3840085" cy="1692794"/>
          </a:xfrm>
        </p:spPr>
        <p:txBody>
          <a:bodyPr>
            <a:normAutofit/>
          </a:bodyPr>
          <a:lstStyle/>
          <a:p>
            <a:r>
              <a:rPr lang="en-GB" dirty="0"/>
              <a:t>Youth Activities</a:t>
            </a:r>
          </a:p>
        </p:txBody>
      </p:sp>
      <p:sp>
        <p:nvSpPr>
          <p:cNvPr id="3" name="Content Placeholder 2"/>
          <p:cNvSpPr>
            <a:spLocks noGrp="1"/>
          </p:cNvSpPr>
          <p:nvPr>
            <p:ph idx="1"/>
          </p:nvPr>
        </p:nvSpPr>
        <p:spPr>
          <a:xfrm>
            <a:off x="491490" y="2575034"/>
            <a:ext cx="3840085" cy="3462228"/>
          </a:xfrm>
        </p:spPr>
        <p:txBody>
          <a:bodyPr vert="horz" lIns="91440" tIns="45720" rIns="91440" bIns="45720" rtlCol="0" anchor="t">
            <a:normAutofit fontScale="92500" lnSpcReduction="20000"/>
          </a:bodyPr>
          <a:lstStyle/>
          <a:p>
            <a:r>
              <a:rPr lang="en-GB" sz="2800" dirty="0"/>
              <a:t>Youth clubs</a:t>
            </a:r>
          </a:p>
          <a:p>
            <a:r>
              <a:rPr lang="en-GB" sz="2800" dirty="0"/>
              <a:t>Mentoring</a:t>
            </a:r>
          </a:p>
          <a:p>
            <a:r>
              <a:rPr lang="en-GB" sz="2800" dirty="0"/>
              <a:t>Mental Wellbeing Courses</a:t>
            </a:r>
          </a:p>
          <a:p>
            <a:r>
              <a:rPr lang="en-GB" sz="2800" dirty="0"/>
              <a:t>Festival</a:t>
            </a:r>
          </a:p>
          <a:p>
            <a:r>
              <a:rPr lang="en-GB" sz="2800" dirty="0"/>
              <a:t>Volunteering</a:t>
            </a:r>
          </a:p>
          <a:p>
            <a:r>
              <a:rPr lang="en-GB" sz="2800" dirty="0"/>
              <a:t>Community Work</a:t>
            </a:r>
          </a:p>
          <a:p>
            <a:r>
              <a:rPr lang="en-GB" sz="2800" dirty="0"/>
              <a:t>Trips</a:t>
            </a:r>
          </a:p>
        </p:txBody>
      </p:sp>
    </p:spTree>
    <p:extLst>
      <p:ext uri="{BB962C8B-B14F-4D97-AF65-F5344CB8AC3E}">
        <p14:creationId xmlns:p14="http://schemas.microsoft.com/office/powerpoint/2010/main" val="3863411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p:cNvPicPr>
            <a:picLocks noChangeAspect="1"/>
          </p:cNvPicPr>
          <p:nvPr/>
        </p:nvPicPr>
        <p:blipFill rotWithShape="1">
          <a:blip r:embed="rId2" cstate="print">
            <a:extLst>
              <a:ext uri="{28A0092B-C50C-407E-A947-70E740481C1C}">
                <a14:useLocalDpi xmlns:a14="http://schemas.microsoft.com/office/drawing/2010/main" val="0"/>
              </a:ext>
            </a:extLst>
          </a:blip>
          <a:srcRect l="12178" r="23959"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491490" y="365125"/>
            <a:ext cx="3840085" cy="1692794"/>
          </a:xfrm>
        </p:spPr>
        <p:txBody>
          <a:bodyPr>
            <a:normAutofit/>
          </a:bodyPr>
          <a:lstStyle/>
          <a:p>
            <a:r>
              <a:rPr lang="en-GB" dirty="0"/>
              <a:t>Youth Clubs </a:t>
            </a:r>
          </a:p>
        </p:txBody>
      </p:sp>
      <p:sp>
        <p:nvSpPr>
          <p:cNvPr id="3" name="Content Placeholder 2"/>
          <p:cNvSpPr>
            <a:spLocks noGrp="1"/>
          </p:cNvSpPr>
          <p:nvPr>
            <p:ph idx="1"/>
          </p:nvPr>
        </p:nvSpPr>
        <p:spPr>
          <a:xfrm>
            <a:off x="491489" y="1916832"/>
            <a:ext cx="4080511" cy="4104456"/>
          </a:xfrm>
        </p:spPr>
        <p:txBody>
          <a:bodyPr vert="horz" lIns="91440" tIns="45720" rIns="91440" bIns="45720" rtlCol="0" anchor="t">
            <a:normAutofit fontScale="92500" lnSpcReduction="20000"/>
          </a:bodyPr>
          <a:lstStyle/>
          <a:p>
            <a:r>
              <a:rPr lang="en-GB" sz="2400" dirty="0"/>
              <a:t>Youth Café</a:t>
            </a:r>
          </a:p>
          <a:p>
            <a:r>
              <a:rPr lang="en-GB" sz="2400" dirty="0"/>
              <a:t>Wednesday Workshops</a:t>
            </a:r>
          </a:p>
          <a:p>
            <a:r>
              <a:rPr lang="en-GB" sz="2400" dirty="0"/>
              <a:t>Girls Group</a:t>
            </a:r>
          </a:p>
          <a:p>
            <a:r>
              <a:rPr lang="en-GB" sz="2400" dirty="0"/>
              <a:t>Revision Group</a:t>
            </a:r>
          </a:p>
          <a:p>
            <a:r>
              <a:rPr lang="en-GB" sz="2400" dirty="0"/>
              <a:t>Thursday Youth Club</a:t>
            </a:r>
          </a:p>
          <a:p>
            <a:r>
              <a:rPr lang="en-GB" sz="2400" dirty="0"/>
              <a:t>Amazing Donkey</a:t>
            </a:r>
          </a:p>
          <a:p>
            <a:r>
              <a:rPr lang="en-GB" sz="2400" dirty="0"/>
              <a:t>Friday Night Youth Club</a:t>
            </a:r>
          </a:p>
          <a:p>
            <a:r>
              <a:rPr lang="en-GB" sz="2400" dirty="0"/>
              <a:t>Young Leaders</a:t>
            </a:r>
          </a:p>
          <a:p>
            <a:r>
              <a:rPr lang="en-GB" sz="2400" dirty="0"/>
              <a:t>Schools Work</a:t>
            </a:r>
          </a:p>
          <a:p>
            <a:r>
              <a:rPr lang="en-GB" sz="2400" dirty="0"/>
              <a:t>Drama Hub </a:t>
            </a:r>
          </a:p>
        </p:txBody>
      </p:sp>
    </p:spTree>
    <p:extLst>
      <p:ext uri="{BB962C8B-B14F-4D97-AF65-F5344CB8AC3E}">
        <p14:creationId xmlns:p14="http://schemas.microsoft.com/office/powerpoint/2010/main" val="482852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5D771761-D7F9-424B-83CE-14D46578ED40}"/>
              </a:ext>
            </a:extLst>
          </p:cNvPr>
          <p:cNvPicPr>
            <a:picLocks noChangeAspect="1"/>
          </p:cNvPicPr>
          <p:nvPr/>
        </p:nvPicPr>
        <p:blipFill rotWithShape="1">
          <a:blip r:embed="rId2"/>
          <a:srcRect l="4582" r="15394" b="1"/>
          <a:stretch/>
        </p:blipFill>
        <p:spPr>
          <a:xfrm>
            <a:off x="3202390" y="-1"/>
            <a:ext cx="5941610" cy="6858001"/>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p:spPr>
      </p:pic>
      <p:sp>
        <p:nvSpPr>
          <p:cNvPr id="2" name="Title 1">
            <a:extLst>
              <a:ext uri="{FF2B5EF4-FFF2-40B4-BE49-F238E27FC236}">
                <a16:creationId xmlns:a16="http://schemas.microsoft.com/office/drawing/2014/main" id="{6E72B73F-C871-4741-A6DE-78A1830E9A94}"/>
              </a:ext>
            </a:extLst>
          </p:cNvPr>
          <p:cNvSpPr>
            <a:spLocks noGrp="1"/>
          </p:cNvSpPr>
          <p:nvPr>
            <p:ph type="title"/>
          </p:nvPr>
        </p:nvSpPr>
        <p:spPr>
          <a:xfrm>
            <a:off x="665162" y="266700"/>
            <a:ext cx="2888343" cy="1320800"/>
          </a:xfrm>
        </p:spPr>
        <p:txBody>
          <a:bodyPr>
            <a:normAutofit/>
          </a:bodyPr>
          <a:lstStyle/>
          <a:p>
            <a:r>
              <a:rPr lang="en-GB" dirty="0"/>
              <a:t>Youth Work Priorities</a:t>
            </a:r>
          </a:p>
        </p:txBody>
      </p:sp>
      <p:sp>
        <p:nvSpPr>
          <p:cNvPr id="3" name="Content Placeholder 2">
            <a:extLst>
              <a:ext uri="{FF2B5EF4-FFF2-40B4-BE49-F238E27FC236}">
                <a16:creationId xmlns:a16="http://schemas.microsoft.com/office/drawing/2014/main" id="{E3FCB06A-1958-452D-B347-3C5A21308DAA}"/>
              </a:ext>
            </a:extLst>
          </p:cNvPr>
          <p:cNvSpPr>
            <a:spLocks noGrp="1"/>
          </p:cNvSpPr>
          <p:nvPr>
            <p:ph idx="1"/>
          </p:nvPr>
        </p:nvSpPr>
        <p:spPr>
          <a:xfrm>
            <a:off x="322387" y="1489177"/>
            <a:ext cx="3919984" cy="3880773"/>
          </a:xfrm>
        </p:spPr>
        <p:txBody>
          <a:bodyPr vert="horz" lIns="91440" tIns="45720" rIns="91440" bIns="45720" rtlCol="0" anchor="t">
            <a:noAutofit/>
          </a:bodyPr>
          <a:lstStyle/>
          <a:p>
            <a:pPr>
              <a:lnSpc>
                <a:spcPct val="90000"/>
              </a:lnSpc>
            </a:pPr>
            <a:r>
              <a:rPr lang="en-GB" sz="2000" dirty="0"/>
              <a:t>Continue to deliver the Centre based activities</a:t>
            </a:r>
          </a:p>
          <a:p>
            <a:pPr>
              <a:lnSpc>
                <a:spcPct val="90000"/>
              </a:lnSpc>
            </a:pPr>
            <a:r>
              <a:rPr lang="en-GB" sz="2000" dirty="0"/>
              <a:t>Continue to refurbish the Centre</a:t>
            </a:r>
          </a:p>
          <a:p>
            <a:pPr>
              <a:lnSpc>
                <a:spcPct val="90000"/>
              </a:lnSpc>
            </a:pPr>
            <a:r>
              <a:rPr lang="en-GB" sz="2000" dirty="0"/>
              <a:t>Continue to be a safe place for young people to enjoy, learn and grow</a:t>
            </a:r>
          </a:p>
          <a:p>
            <a:pPr>
              <a:lnSpc>
                <a:spcPct val="90000"/>
              </a:lnSpc>
            </a:pPr>
            <a:r>
              <a:rPr lang="en-GB" sz="2000" dirty="0"/>
              <a:t>Professionalise our service delivery</a:t>
            </a:r>
          </a:p>
          <a:p>
            <a:pPr>
              <a:lnSpc>
                <a:spcPct val="90000"/>
              </a:lnSpc>
            </a:pPr>
            <a:r>
              <a:rPr lang="en-GB" sz="2000" dirty="0"/>
              <a:t>Increase 1:1, small group, outreach and mental wellbeing work</a:t>
            </a:r>
          </a:p>
          <a:p>
            <a:pPr>
              <a:lnSpc>
                <a:spcPct val="90000"/>
              </a:lnSpc>
            </a:pPr>
            <a:r>
              <a:rPr lang="en-GB" sz="2000" dirty="0"/>
              <a:t>Build our team to increase capacity</a:t>
            </a:r>
          </a:p>
          <a:p>
            <a:pPr>
              <a:lnSpc>
                <a:spcPct val="90000"/>
              </a:lnSpc>
            </a:pPr>
            <a:r>
              <a:rPr lang="en-GB" sz="2000" dirty="0"/>
              <a:t>Become a “hub” for activities and information</a:t>
            </a:r>
          </a:p>
          <a:p>
            <a:pPr>
              <a:lnSpc>
                <a:spcPct val="90000"/>
              </a:lnSpc>
            </a:pPr>
            <a:endParaRPr lang="en-GB" sz="2000" dirty="0"/>
          </a:p>
        </p:txBody>
      </p:sp>
      <p:cxnSp>
        <p:nvCxnSpPr>
          <p:cNvPr id="9" name="Straight Connector 8">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28259" y="0"/>
            <a:ext cx="9144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1122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a:extLst>
              <a:ext uri="{FF2B5EF4-FFF2-40B4-BE49-F238E27FC236}">
                <a16:creationId xmlns:a16="http://schemas.microsoft.com/office/drawing/2014/main" id="{95B91934-1B99-402B-A3E4-A4EA5DCFF8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020" r="24116"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16385" name="Title 1"/>
          <p:cNvSpPr>
            <a:spLocks noGrp="1"/>
          </p:cNvSpPr>
          <p:nvPr>
            <p:ph type="title"/>
          </p:nvPr>
        </p:nvSpPr>
        <p:spPr>
          <a:xfrm>
            <a:off x="491490" y="365125"/>
            <a:ext cx="3840085" cy="1692794"/>
          </a:xfrm>
        </p:spPr>
        <p:txBody>
          <a:bodyPr>
            <a:normAutofit/>
          </a:bodyPr>
          <a:lstStyle/>
          <a:p>
            <a:pPr eaLnBrk="1" hangingPunct="1"/>
            <a:r>
              <a:rPr lang="en-GB" dirty="0"/>
              <a:t>Agenda</a:t>
            </a:r>
          </a:p>
        </p:txBody>
      </p:sp>
      <p:sp>
        <p:nvSpPr>
          <p:cNvPr id="3" name="Content Placeholder 2"/>
          <p:cNvSpPr>
            <a:spLocks noGrp="1"/>
          </p:cNvSpPr>
          <p:nvPr>
            <p:ph idx="1"/>
          </p:nvPr>
        </p:nvSpPr>
        <p:spPr>
          <a:xfrm>
            <a:off x="491490" y="2575034"/>
            <a:ext cx="4368542" cy="4022318"/>
          </a:xfrm>
          <a:noFill/>
          <a:ln>
            <a:solidFill>
              <a:schemeClr val="bg1"/>
            </a:solidFill>
          </a:ln>
        </p:spPr>
        <p:txBody>
          <a:bodyPr rtlCol="0">
            <a:noAutofit/>
          </a:bodyPr>
          <a:lstStyle/>
          <a:p>
            <a:pPr>
              <a:lnSpc>
                <a:spcPct val="90000"/>
              </a:lnSpc>
              <a:defRPr/>
            </a:pPr>
            <a:r>
              <a:rPr lang="en-GB" dirty="0">
                <a:solidFill>
                  <a:schemeClr val="bg2">
                    <a:lumMod val="75000"/>
                  </a:schemeClr>
                </a:solidFill>
              </a:rPr>
              <a:t>Welcome and opening remarks</a:t>
            </a:r>
          </a:p>
          <a:p>
            <a:pPr>
              <a:lnSpc>
                <a:spcPct val="90000"/>
              </a:lnSpc>
              <a:defRPr/>
            </a:pPr>
            <a:r>
              <a:rPr lang="en-GB" dirty="0">
                <a:solidFill>
                  <a:schemeClr val="bg2">
                    <a:lumMod val="75000"/>
                  </a:schemeClr>
                </a:solidFill>
              </a:rPr>
              <a:t>Minutes of AGM held on 27</a:t>
            </a:r>
            <a:r>
              <a:rPr lang="en-GB" baseline="30000" dirty="0">
                <a:solidFill>
                  <a:schemeClr val="bg2">
                    <a:lumMod val="75000"/>
                  </a:schemeClr>
                </a:solidFill>
              </a:rPr>
              <a:t>th</a:t>
            </a:r>
            <a:r>
              <a:rPr lang="en-GB" dirty="0">
                <a:solidFill>
                  <a:schemeClr val="bg2">
                    <a:lumMod val="75000"/>
                  </a:schemeClr>
                </a:solidFill>
              </a:rPr>
              <a:t> March 2023</a:t>
            </a:r>
          </a:p>
          <a:p>
            <a:pPr>
              <a:lnSpc>
                <a:spcPct val="90000"/>
              </a:lnSpc>
              <a:defRPr/>
            </a:pPr>
            <a:r>
              <a:rPr lang="en-GB" dirty="0">
                <a:solidFill>
                  <a:schemeClr val="bg2">
                    <a:lumMod val="75000"/>
                  </a:schemeClr>
                </a:solidFill>
              </a:rPr>
              <a:t>Appointment  of  Trustees, Directors, Treasurer and Secretary</a:t>
            </a:r>
          </a:p>
          <a:p>
            <a:pPr>
              <a:lnSpc>
                <a:spcPct val="90000"/>
              </a:lnSpc>
              <a:defRPr/>
            </a:pPr>
            <a:r>
              <a:rPr lang="en-GB" dirty="0">
                <a:solidFill>
                  <a:schemeClr val="bg2">
                    <a:lumMod val="75000"/>
                  </a:schemeClr>
                </a:solidFill>
              </a:rPr>
              <a:t>Adoption of Accounts</a:t>
            </a:r>
          </a:p>
          <a:p>
            <a:pPr>
              <a:lnSpc>
                <a:spcPct val="90000"/>
              </a:lnSpc>
              <a:defRPr/>
            </a:pPr>
            <a:r>
              <a:rPr lang="en-GB" dirty="0">
                <a:solidFill>
                  <a:schemeClr val="bg2">
                    <a:lumMod val="75000"/>
                  </a:schemeClr>
                </a:solidFill>
              </a:rPr>
              <a:t>Youth Work update &amp; priorities</a:t>
            </a:r>
          </a:p>
          <a:p>
            <a:pPr>
              <a:lnSpc>
                <a:spcPct val="90000"/>
              </a:lnSpc>
              <a:defRPr/>
            </a:pPr>
            <a:r>
              <a:rPr lang="en-GB" dirty="0"/>
              <a:t>Our Future Vision</a:t>
            </a:r>
          </a:p>
          <a:p>
            <a:pPr>
              <a:lnSpc>
                <a:spcPct val="90000"/>
              </a:lnSpc>
              <a:defRPr/>
            </a:pPr>
            <a:r>
              <a:rPr lang="en-GB" dirty="0">
                <a:solidFill>
                  <a:schemeClr val="bg2">
                    <a:lumMod val="75000"/>
                  </a:schemeClr>
                </a:solidFill>
              </a:rPr>
              <a:t>Discussion and questions</a:t>
            </a:r>
          </a:p>
          <a:p>
            <a:pPr>
              <a:lnSpc>
                <a:spcPct val="90000"/>
              </a:lnSpc>
              <a:defRPr/>
            </a:pPr>
            <a:r>
              <a:rPr lang="en-GB" dirty="0">
                <a:solidFill>
                  <a:schemeClr val="bg2">
                    <a:lumMod val="75000"/>
                  </a:schemeClr>
                </a:solidFill>
              </a:rPr>
              <a:t>Closing remarks</a:t>
            </a:r>
          </a:p>
        </p:txBody>
      </p:sp>
    </p:spTree>
    <p:extLst>
      <p:ext uri="{BB962C8B-B14F-4D97-AF65-F5344CB8AC3E}">
        <p14:creationId xmlns:p14="http://schemas.microsoft.com/office/powerpoint/2010/main" val="1211792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F382BA6-1311-1674-ABC6-440C4D186BC9}"/>
              </a:ext>
            </a:extLst>
          </p:cNvPr>
          <p:cNvSpPr>
            <a:spLocks noGrp="1" noChangeArrowheads="1"/>
          </p:cNvSpPr>
          <p:nvPr>
            <p:ph type="title"/>
          </p:nvPr>
        </p:nvSpPr>
        <p:spPr/>
        <p:txBody>
          <a:bodyPr/>
          <a:lstStyle/>
          <a:p>
            <a:pPr eaLnBrk="1" hangingPunct="1"/>
            <a:r>
              <a:rPr lang="en-GB" altLang="en-US"/>
              <a:t>Challenges and Opportunities</a:t>
            </a:r>
          </a:p>
        </p:txBody>
      </p:sp>
      <p:sp>
        <p:nvSpPr>
          <p:cNvPr id="34819" name="Content Placeholder 3">
            <a:extLst>
              <a:ext uri="{FF2B5EF4-FFF2-40B4-BE49-F238E27FC236}">
                <a16:creationId xmlns:a16="http://schemas.microsoft.com/office/drawing/2014/main" id="{5A0C4792-8F65-F330-3933-36E81A39031F}"/>
              </a:ext>
            </a:extLst>
          </p:cNvPr>
          <p:cNvSpPr>
            <a:spLocks noGrp="1"/>
          </p:cNvSpPr>
          <p:nvPr>
            <p:ph idx="1"/>
          </p:nvPr>
        </p:nvSpPr>
        <p:spPr>
          <a:xfrm>
            <a:off x="600075" y="1470025"/>
            <a:ext cx="6780213" cy="5487988"/>
          </a:xfrm>
        </p:spPr>
        <p:txBody>
          <a:bodyPr rtlCol="0">
            <a:normAutofit/>
          </a:bodyPr>
          <a:lstStyle/>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Excellent reputation; well regarded by users, Colet, Bucks, funders, etc.</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Well developed services; Centre, courses, festival</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Increasing demand for services – add outreach work; hub</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Finances</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Reserves rapidly diminishing; costs increasing</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Funds available in charity sector reducing</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Remains “hand to mouth” – impacts ability to plan longer-term</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Building a sustainable delivery team</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Fewer professional Youth Workers available,</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How to build and fund to the scale required?</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Trustees; role, influence; leadership</a:t>
            </a:r>
          </a:p>
          <a:p>
            <a:pPr eaLnBrk="1" fontAlgn="auto" hangingPunct="1">
              <a:lnSpc>
                <a:spcPct val="90000"/>
              </a:lnSpc>
              <a:spcAft>
                <a:spcPts val="0"/>
              </a:spcAft>
              <a:buFont typeface="Wingdings 3" charset="2"/>
              <a:buChar char=""/>
              <a:defRPr/>
            </a:pPr>
            <a:r>
              <a:rPr lang="en-GB" dirty="0">
                <a:solidFill>
                  <a:schemeClr val="tx1">
                    <a:lumMod val="75000"/>
                    <a:lumOff val="25000"/>
                  </a:schemeClr>
                </a:solidFill>
              </a:rPr>
              <a:t>Alternative Education</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Bucks needs; we have space and a business plan</a:t>
            </a:r>
          </a:p>
          <a:p>
            <a:pPr lvl="1" eaLnBrk="1" fontAlgn="auto" hangingPunct="1">
              <a:lnSpc>
                <a:spcPct val="90000"/>
              </a:lnSpc>
              <a:spcAft>
                <a:spcPts val="0"/>
              </a:spcAft>
              <a:buFont typeface="Wingdings 3" charset="2"/>
              <a:buChar char=""/>
              <a:defRPr/>
            </a:pPr>
            <a:r>
              <a:rPr lang="en-GB" dirty="0">
                <a:solidFill>
                  <a:schemeClr val="tx1">
                    <a:lumMod val="75000"/>
                    <a:lumOff val="25000"/>
                  </a:schemeClr>
                </a:solidFill>
              </a:rPr>
              <a:t>Needs leadership and professional team</a:t>
            </a:r>
          </a:p>
          <a:p>
            <a:pPr marL="0" indent="0" eaLnBrk="1" fontAlgn="auto" hangingPunct="1">
              <a:spcAft>
                <a:spcPts val="0"/>
              </a:spcAft>
              <a:buFont typeface="Wingdings 3" charset="2"/>
              <a:buNone/>
              <a:defRPr/>
            </a:pPr>
            <a:endParaRPr lang="en-GB" dirty="0">
              <a:solidFill>
                <a:schemeClr val="tx2"/>
              </a:solidFill>
            </a:endParaRPr>
          </a:p>
        </p:txBody>
      </p:sp>
      <p:pic>
        <p:nvPicPr>
          <p:cNvPr id="14340" name="Picture 7" descr="A drawing of a face&#10;&#10;Description generated with high confidence">
            <a:extLst>
              <a:ext uri="{FF2B5EF4-FFF2-40B4-BE49-F238E27FC236}">
                <a16:creationId xmlns:a16="http://schemas.microsoft.com/office/drawing/2014/main" id="{57B6693C-6D82-9BB3-C950-34C914C24A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648200"/>
            <a:ext cx="1598613"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rawing of a face&#10;&#10;Description generated with high confidence">
            <a:extLst>
              <a:ext uri="{FF2B5EF4-FFF2-40B4-BE49-F238E27FC236}">
                <a16:creationId xmlns:a16="http://schemas.microsoft.com/office/drawing/2014/main" id="{2D98065F-DB2C-F0FE-875B-4EAED91B42F2}"/>
              </a:ext>
            </a:extLst>
          </p:cNvPr>
          <p:cNvPicPr>
            <a:picLocks noChangeAspect="1"/>
          </p:cNvPicPr>
          <p:nvPr/>
        </p:nvPicPr>
        <p:blipFill rotWithShape="1">
          <a:blip r:embed="rId3" cstate="print"/>
          <a:srcRect l="12194" r="24289" b="-1"/>
          <a:stretch/>
        </p:blipFill>
        <p:spPr>
          <a:xfrm>
            <a:off x="4434842" y="10"/>
            <a:ext cx="4709158" cy="685799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sp>
        <p:nvSpPr>
          <p:cNvPr id="14337" name="Title 1">
            <a:extLst>
              <a:ext uri="{FF2B5EF4-FFF2-40B4-BE49-F238E27FC236}">
                <a16:creationId xmlns:a16="http://schemas.microsoft.com/office/drawing/2014/main" id="{4F39DC1F-03E6-1F52-E69C-7F70815F3BBD}"/>
              </a:ext>
            </a:extLst>
          </p:cNvPr>
          <p:cNvSpPr>
            <a:spLocks noGrp="1"/>
          </p:cNvSpPr>
          <p:nvPr>
            <p:ph type="ctrTitle"/>
          </p:nvPr>
        </p:nvSpPr>
        <p:spPr>
          <a:xfrm>
            <a:off x="492125" y="2630488"/>
            <a:ext cx="3736975" cy="2398712"/>
          </a:xfrm>
        </p:spPr>
        <p:txBody>
          <a:bodyPr rtlCol="0" anchor="t">
            <a:normAutofit fontScale="90000"/>
          </a:bodyPr>
          <a:lstStyle/>
          <a:p>
            <a:pPr algn="l" eaLnBrk="1" fontAlgn="auto" hangingPunct="1">
              <a:spcAft>
                <a:spcPts val="0"/>
              </a:spcAft>
              <a:defRPr/>
            </a:pPr>
            <a:r>
              <a:rPr lang="en-GB" dirty="0"/>
              <a:t>Wendover Youth Centre</a:t>
            </a:r>
            <a:br>
              <a:rPr lang="en-GB" dirty="0"/>
            </a:br>
            <a:br>
              <a:rPr lang="en-GB" dirty="0"/>
            </a:br>
            <a:r>
              <a:rPr lang="en-GB" dirty="0"/>
              <a:t>Suad</a:t>
            </a:r>
          </a:p>
        </p:txBody>
      </p:sp>
      <p:sp>
        <p:nvSpPr>
          <p:cNvPr id="6148" name="Subtitle 2">
            <a:extLst>
              <a:ext uri="{FF2B5EF4-FFF2-40B4-BE49-F238E27FC236}">
                <a16:creationId xmlns:a16="http://schemas.microsoft.com/office/drawing/2014/main" id="{8973B5FC-A82B-F961-9AE4-75939D2360C4}"/>
              </a:ext>
            </a:extLst>
          </p:cNvPr>
          <p:cNvSpPr>
            <a:spLocks noGrp="1" noChangeArrowheads="1"/>
          </p:cNvSpPr>
          <p:nvPr>
            <p:ph type="subTitle" idx="1"/>
          </p:nvPr>
        </p:nvSpPr>
        <p:spPr>
          <a:xfrm>
            <a:off x="752475" y="765175"/>
            <a:ext cx="3736975" cy="1500188"/>
          </a:xfrm>
        </p:spPr>
        <p:txBody>
          <a:bodyPr anchor="b"/>
          <a:lstStyle/>
          <a:p>
            <a:pPr algn="l" eaLnBrk="1" hangingPunct="1">
              <a:lnSpc>
                <a:spcPct val="90000"/>
              </a:lnSpc>
              <a:buFont typeface="Arial" panose="020B0604020202020204" pitchFamily="34" charset="0"/>
              <a:buNone/>
            </a:pPr>
            <a:r>
              <a:rPr lang="en-GB" altLang="en-US" sz="4400">
                <a:solidFill>
                  <a:srgbClr val="14535D"/>
                </a:solidFill>
              </a:rPr>
              <a:t>Our 5-Year Vision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13C7C307-0E45-9768-3967-4490BFE3ED6D}"/>
              </a:ext>
            </a:extLst>
          </p:cNvPr>
          <p:cNvSpPr>
            <a:spLocks noGrp="1" noChangeArrowheads="1"/>
          </p:cNvSpPr>
          <p:nvPr>
            <p:ph type="title"/>
          </p:nvPr>
        </p:nvSpPr>
        <p:spPr/>
        <p:txBody>
          <a:bodyPr/>
          <a:lstStyle/>
          <a:p>
            <a:pPr eaLnBrk="1" hangingPunct="1"/>
            <a:r>
              <a:rPr lang="en-GB" altLang="en-US"/>
              <a:t>What is our vision?</a:t>
            </a:r>
          </a:p>
        </p:txBody>
      </p:sp>
      <p:sp>
        <p:nvSpPr>
          <p:cNvPr id="8195" name="Content Placeholder 3">
            <a:extLst>
              <a:ext uri="{FF2B5EF4-FFF2-40B4-BE49-F238E27FC236}">
                <a16:creationId xmlns:a16="http://schemas.microsoft.com/office/drawing/2014/main" id="{1CD87E13-BEB1-1B12-7C80-6A0D53BA249B}"/>
              </a:ext>
            </a:extLst>
          </p:cNvPr>
          <p:cNvSpPr>
            <a:spLocks noGrp="1" noChangeArrowheads="1"/>
          </p:cNvSpPr>
          <p:nvPr>
            <p:ph idx="1"/>
          </p:nvPr>
        </p:nvSpPr>
        <p:spPr>
          <a:xfrm>
            <a:off x="0" y="1260475"/>
            <a:ext cx="7272338" cy="5487988"/>
          </a:xfrm>
        </p:spPr>
        <p:txBody>
          <a:bodyPr/>
          <a:lstStyle/>
          <a:p>
            <a:pPr eaLnBrk="1" hangingPunct="1"/>
            <a:r>
              <a:rPr lang="en-GB" altLang="en-US" sz="1600">
                <a:solidFill>
                  <a:schemeClr val="tx2"/>
                </a:solidFill>
              </a:rPr>
              <a:t>Principles</a:t>
            </a:r>
          </a:p>
          <a:p>
            <a:pPr lvl="1" eaLnBrk="1" hangingPunct="1"/>
            <a:r>
              <a:rPr lang="en-GB" altLang="en-US">
                <a:solidFill>
                  <a:schemeClr val="tx2"/>
                </a:solidFill>
              </a:rPr>
              <a:t>We aspire to engage, inspire and empower all young people while respecting and valuing differences and promoting their voice. We support and enable their learning and development by being a central hub of information and activities, which we partly deliver in partnership with others and by working closely with the local community.</a:t>
            </a:r>
          </a:p>
          <a:p>
            <a:pPr lvl="1" eaLnBrk="1" hangingPunct="1"/>
            <a:r>
              <a:rPr lang="en-GB" altLang="en-US">
                <a:solidFill>
                  <a:schemeClr val="tx2"/>
                </a:solidFill>
              </a:rPr>
              <a:t>We actively work towards ensuring that our Youth Centre fosters a community where every young person can discover their potential, embrace diversity, and achieve holistic growth through education, creativity and supportive mentorship. By working with the local community, we cultivate and inclusive environment that encourages collaboration, celebrates individual uniqueness and promotes social change.</a:t>
            </a:r>
          </a:p>
        </p:txBody>
      </p:sp>
      <p:pic>
        <p:nvPicPr>
          <p:cNvPr id="8196" name="Picture 7" descr="A drawing of a face&#10;&#10;Description generated with high confidence">
            <a:extLst>
              <a:ext uri="{FF2B5EF4-FFF2-40B4-BE49-F238E27FC236}">
                <a16:creationId xmlns:a16="http://schemas.microsoft.com/office/drawing/2014/main" id="{7831A59D-6B90-A58B-8C88-EA7994A130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0150" y="5407025"/>
            <a:ext cx="1598613"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AE0666C-6954-55E2-C045-4454571AE1C6}"/>
              </a:ext>
            </a:extLst>
          </p:cNvPr>
          <p:cNvSpPr>
            <a:spLocks noGrp="1" noChangeArrowheads="1"/>
          </p:cNvSpPr>
          <p:nvPr>
            <p:ph type="title"/>
          </p:nvPr>
        </p:nvSpPr>
        <p:spPr/>
        <p:txBody>
          <a:bodyPr/>
          <a:lstStyle/>
          <a:p>
            <a:r>
              <a:rPr lang="en-GB" altLang="en-US"/>
              <a:t>3-5 year Vision – activities</a:t>
            </a:r>
          </a:p>
        </p:txBody>
      </p:sp>
      <p:sp>
        <p:nvSpPr>
          <p:cNvPr id="10243" name="Content Placeholder 2">
            <a:extLst>
              <a:ext uri="{FF2B5EF4-FFF2-40B4-BE49-F238E27FC236}">
                <a16:creationId xmlns:a16="http://schemas.microsoft.com/office/drawing/2014/main" id="{3EBA856D-E3B0-B201-B53E-18E915CB4E0E}"/>
              </a:ext>
            </a:extLst>
          </p:cNvPr>
          <p:cNvSpPr>
            <a:spLocks noGrp="1" noChangeArrowheads="1"/>
          </p:cNvSpPr>
          <p:nvPr>
            <p:ph idx="1"/>
          </p:nvPr>
        </p:nvSpPr>
        <p:spPr/>
        <p:txBody>
          <a:bodyPr/>
          <a:lstStyle/>
          <a:p>
            <a:r>
              <a:rPr lang="en-GB" altLang="en-US" sz="1600"/>
              <a:t>At the Centre;</a:t>
            </a:r>
          </a:p>
          <a:p>
            <a:pPr lvl="1"/>
            <a:r>
              <a:rPr lang="en-GB" altLang="en-US"/>
              <a:t>Range of activities for all ages of Young People – 10-20(?)</a:t>
            </a:r>
          </a:p>
          <a:p>
            <a:pPr lvl="1"/>
            <a:r>
              <a:rPr lang="en-GB" altLang="en-US"/>
              <a:t>Centre full – term and holiday;</a:t>
            </a:r>
          </a:p>
          <a:p>
            <a:pPr lvl="2"/>
            <a:r>
              <a:rPr lang="en-GB" altLang="en-US" sz="1600"/>
              <a:t>Including with Partners like Drama Club; Premier Education; Wildwood Wonders</a:t>
            </a:r>
          </a:p>
          <a:p>
            <a:r>
              <a:rPr lang="en-GB" altLang="en-US" sz="1600"/>
              <a:t>In the Community;</a:t>
            </a:r>
          </a:p>
          <a:p>
            <a:pPr lvl="1"/>
            <a:r>
              <a:rPr lang="en-GB" altLang="en-US"/>
              <a:t>Known to all Young People in Wendover,</a:t>
            </a:r>
          </a:p>
          <a:p>
            <a:pPr lvl="1"/>
            <a:r>
              <a:rPr lang="en-GB" altLang="en-US"/>
              <a:t>Frequent visibility in different community locations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F0B183C-7F72-2EA8-FD26-54CBD9630B69}"/>
              </a:ext>
            </a:extLst>
          </p:cNvPr>
          <p:cNvSpPr>
            <a:spLocks noGrp="1" noChangeArrowheads="1"/>
          </p:cNvSpPr>
          <p:nvPr>
            <p:ph type="title"/>
          </p:nvPr>
        </p:nvSpPr>
        <p:spPr/>
        <p:txBody>
          <a:bodyPr/>
          <a:lstStyle/>
          <a:p>
            <a:pPr eaLnBrk="1" hangingPunct="1"/>
            <a:r>
              <a:rPr lang="en-GB" altLang="en-US"/>
              <a:t>3-5 year Vision – enablers </a:t>
            </a:r>
          </a:p>
        </p:txBody>
      </p:sp>
      <p:sp>
        <p:nvSpPr>
          <p:cNvPr id="34819" name="Content Placeholder 3">
            <a:extLst>
              <a:ext uri="{FF2B5EF4-FFF2-40B4-BE49-F238E27FC236}">
                <a16:creationId xmlns:a16="http://schemas.microsoft.com/office/drawing/2014/main" id="{6E53C7A6-C609-F434-3E45-A0FBBE9755BC}"/>
              </a:ext>
            </a:extLst>
          </p:cNvPr>
          <p:cNvSpPr>
            <a:spLocks noGrp="1"/>
          </p:cNvSpPr>
          <p:nvPr>
            <p:ph idx="1"/>
          </p:nvPr>
        </p:nvSpPr>
        <p:spPr>
          <a:xfrm>
            <a:off x="600075" y="1470025"/>
            <a:ext cx="6780213" cy="5487988"/>
          </a:xfrm>
        </p:spPr>
        <p:txBody>
          <a:bodyPr rtlCol="0">
            <a:normAutofit/>
          </a:bodyPr>
          <a:lstStyle/>
          <a:p>
            <a:pPr eaLnBrk="1" fontAlgn="auto" hangingPunct="1">
              <a:spcAft>
                <a:spcPts val="0"/>
              </a:spcAft>
              <a:defRPr/>
            </a:pPr>
            <a:r>
              <a:rPr lang="en-GB" sz="1600" dirty="0">
                <a:solidFill>
                  <a:schemeClr val="tx2"/>
                </a:solidFill>
              </a:rPr>
              <a:t>Lead Youth Worker; Apprentice Youth Workers; separate Centre manager;</a:t>
            </a:r>
          </a:p>
          <a:p>
            <a:pPr lvl="1" eaLnBrk="1" fontAlgn="auto" hangingPunct="1">
              <a:spcAft>
                <a:spcPts val="0"/>
              </a:spcAft>
              <a:defRPr/>
            </a:pPr>
            <a:r>
              <a:rPr lang="en-GB" dirty="0">
                <a:solidFill>
                  <a:schemeClr val="tx2"/>
                </a:solidFill>
              </a:rPr>
              <a:t>Needs to be sustainable – i.e. matched by sustainable funding sources and commitments</a:t>
            </a:r>
          </a:p>
          <a:p>
            <a:pPr eaLnBrk="1" fontAlgn="auto" hangingPunct="1">
              <a:spcAft>
                <a:spcPts val="0"/>
              </a:spcAft>
              <a:defRPr/>
            </a:pPr>
            <a:r>
              <a:rPr lang="en-GB" sz="1600" dirty="0">
                <a:solidFill>
                  <a:schemeClr val="tx2"/>
                </a:solidFill>
              </a:rPr>
              <a:t>Sustainable Finances supported by Fundraising – mix of;</a:t>
            </a:r>
          </a:p>
          <a:p>
            <a:pPr lvl="1" eaLnBrk="1" fontAlgn="auto" hangingPunct="1">
              <a:spcAft>
                <a:spcPts val="0"/>
              </a:spcAft>
              <a:defRPr/>
            </a:pPr>
            <a:r>
              <a:rPr lang="en-GB" dirty="0">
                <a:solidFill>
                  <a:schemeClr val="tx2"/>
                </a:solidFill>
              </a:rPr>
              <a:t>Local “crowd” funding involving Parents, Young People etc.;</a:t>
            </a:r>
          </a:p>
          <a:p>
            <a:pPr lvl="2" eaLnBrk="1" fontAlgn="auto" hangingPunct="1">
              <a:spcAft>
                <a:spcPts val="0"/>
              </a:spcAft>
              <a:defRPr/>
            </a:pPr>
            <a:r>
              <a:rPr lang="en-GB" sz="1600" dirty="0">
                <a:solidFill>
                  <a:schemeClr val="tx2"/>
                </a:solidFill>
              </a:rPr>
              <a:t>Raises money and local awareness,</a:t>
            </a:r>
          </a:p>
          <a:p>
            <a:pPr lvl="1" eaLnBrk="1" fontAlgn="auto" hangingPunct="1">
              <a:spcAft>
                <a:spcPts val="0"/>
              </a:spcAft>
              <a:defRPr/>
            </a:pPr>
            <a:r>
              <a:rPr lang="en-GB" dirty="0">
                <a:solidFill>
                  <a:schemeClr val="tx2"/>
                </a:solidFill>
              </a:rPr>
              <a:t>AND longer-term strategic and structural funding – where for instance a company (e.g. </a:t>
            </a:r>
            <a:r>
              <a:rPr lang="en-GB" dirty="0" err="1">
                <a:solidFill>
                  <a:schemeClr val="tx2"/>
                </a:solidFill>
              </a:rPr>
              <a:t>Dayla</a:t>
            </a:r>
            <a:r>
              <a:rPr lang="en-GB" dirty="0">
                <a:solidFill>
                  <a:schemeClr val="tx2"/>
                </a:solidFill>
              </a:rPr>
              <a:t>) sponsor a 3-year Apprentice Youth Worker by contributing £50k+</a:t>
            </a:r>
          </a:p>
          <a:p>
            <a:pPr lvl="1" eaLnBrk="1" fontAlgn="auto" hangingPunct="1">
              <a:spcAft>
                <a:spcPts val="0"/>
              </a:spcAft>
              <a:defRPr/>
            </a:pPr>
            <a:r>
              <a:rPr lang="en-GB" dirty="0">
                <a:solidFill>
                  <a:schemeClr val="tx2"/>
                </a:solidFill>
              </a:rPr>
              <a:t>Local business sponsorship</a:t>
            </a:r>
          </a:p>
          <a:p>
            <a:pPr lvl="1" eaLnBrk="1" fontAlgn="auto" hangingPunct="1">
              <a:spcAft>
                <a:spcPts val="0"/>
              </a:spcAft>
              <a:defRPr/>
            </a:pPr>
            <a:endParaRPr lang="en-GB" dirty="0">
              <a:solidFill>
                <a:schemeClr val="tx2"/>
              </a:solidFill>
            </a:endParaRPr>
          </a:p>
          <a:p>
            <a:pPr marL="0" indent="0" eaLnBrk="1" fontAlgn="auto" hangingPunct="1">
              <a:spcAft>
                <a:spcPts val="0"/>
              </a:spcAft>
              <a:buFont typeface="Wingdings 3" charset="2"/>
              <a:buNone/>
              <a:defRPr/>
            </a:pPr>
            <a:endParaRPr lang="en-GB" dirty="0">
              <a:solidFill>
                <a:schemeClr val="tx2"/>
              </a:solidFill>
            </a:endParaRPr>
          </a:p>
        </p:txBody>
      </p:sp>
      <p:pic>
        <p:nvPicPr>
          <p:cNvPr id="11268" name="Picture 7" descr="A drawing of a face&#10;&#10;Description generated with high confidence">
            <a:extLst>
              <a:ext uri="{FF2B5EF4-FFF2-40B4-BE49-F238E27FC236}">
                <a16:creationId xmlns:a16="http://schemas.microsoft.com/office/drawing/2014/main" id="{415F873F-9BED-BD8E-3C1B-07DEB3DB33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038" y="5365750"/>
            <a:ext cx="1598612"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F10911CD-32E7-B3E2-F19F-F90617EFDF41}"/>
              </a:ext>
            </a:extLst>
          </p:cNvPr>
          <p:cNvSpPr>
            <a:spLocks noGrp="1" noChangeArrowheads="1"/>
          </p:cNvSpPr>
          <p:nvPr>
            <p:ph type="title"/>
          </p:nvPr>
        </p:nvSpPr>
        <p:spPr>
          <a:xfrm>
            <a:off x="246063" y="476250"/>
            <a:ext cx="6642100" cy="792163"/>
          </a:xfrm>
        </p:spPr>
        <p:txBody>
          <a:bodyPr/>
          <a:lstStyle/>
          <a:p>
            <a:pPr eaLnBrk="1" hangingPunct="1"/>
            <a:r>
              <a:rPr lang="en-GB" altLang="en-US"/>
              <a:t>3-5 year Vision – enablers cont. </a:t>
            </a:r>
          </a:p>
        </p:txBody>
      </p:sp>
      <p:sp>
        <p:nvSpPr>
          <p:cNvPr id="34819" name="Content Placeholder 3">
            <a:extLst>
              <a:ext uri="{FF2B5EF4-FFF2-40B4-BE49-F238E27FC236}">
                <a16:creationId xmlns:a16="http://schemas.microsoft.com/office/drawing/2014/main" id="{E0685C9B-176B-7C4F-F634-2824557E134A}"/>
              </a:ext>
            </a:extLst>
          </p:cNvPr>
          <p:cNvSpPr>
            <a:spLocks noGrp="1"/>
          </p:cNvSpPr>
          <p:nvPr>
            <p:ph idx="1"/>
          </p:nvPr>
        </p:nvSpPr>
        <p:spPr>
          <a:xfrm>
            <a:off x="246063" y="1196975"/>
            <a:ext cx="6935787" cy="5487988"/>
          </a:xfrm>
        </p:spPr>
        <p:txBody>
          <a:bodyPr rtlCol="0">
            <a:normAutofit fontScale="92500" lnSpcReduction="10000"/>
          </a:bodyPr>
          <a:lstStyle/>
          <a:p>
            <a:pPr eaLnBrk="1" fontAlgn="auto" hangingPunct="1">
              <a:spcAft>
                <a:spcPts val="0"/>
              </a:spcAft>
              <a:defRPr/>
            </a:pPr>
            <a:r>
              <a:rPr lang="en-GB" sz="1700" dirty="0">
                <a:solidFill>
                  <a:schemeClr val="tx2"/>
                </a:solidFill>
              </a:rPr>
              <a:t>We aim to improve communication between one another and create a more efficient and direct method of communication.</a:t>
            </a:r>
          </a:p>
          <a:p>
            <a:pPr lvl="1" eaLnBrk="1" fontAlgn="auto" hangingPunct="1">
              <a:spcAft>
                <a:spcPts val="0"/>
              </a:spcAft>
              <a:defRPr/>
            </a:pPr>
            <a:r>
              <a:rPr lang="en-GB" sz="1500" dirty="0">
                <a:solidFill>
                  <a:schemeClr val="tx2"/>
                </a:solidFill>
              </a:rPr>
              <a:t>WhatsApp group for specific events (to be deleted after)</a:t>
            </a:r>
          </a:p>
          <a:p>
            <a:pPr lvl="1" eaLnBrk="1" fontAlgn="auto" hangingPunct="1">
              <a:spcAft>
                <a:spcPts val="0"/>
              </a:spcAft>
              <a:defRPr/>
            </a:pPr>
            <a:r>
              <a:rPr lang="en-GB" sz="1500" dirty="0">
                <a:solidFill>
                  <a:schemeClr val="tx2"/>
                </a:solidFill>
              </a:rPr>
              <a:t>Sub-groups: communication, social media, maintenance etc</a:t>
            </a:r>
          </a:p>
          <a:p>
            <a:pPr lvl="1" eaLnBrk="1" fontAlgn="auto" hangingPunct="1">
              <a:spcAft>
                <a:spcPts val="0"/>
              </a:spcAft>
              <a:defRPr/>
            </a:pPr>
            <a:r>
              <a:rPr lang="en-GB" sz="1500" dirty="0">
                <a:solidFill>
                  <a:schemeClr val="tx2"/>
                </a:solidFill>
              </a:rPr>
              <a:t>Trustees-only email chain</a:t>
            </a:r>
          </a:p>
          <a:p>
            <a:pPr lvl="1" eaLnBrk="1" fontAlgn="auto" hangingPunct="1">
              <a:spcAft>
                <a:spcPts val="0"/>
              </a:spcAft>
              <a:defRPr/>
            </a:pPr>
            <a:r>
              <a:rPr lang="en-GB" sz="1500" dirty="0">
                <a:solidFill>
                  <a:schemeClr val="tx2"/>
                </a:solidFill>
              </a:rPr>
              <a:t>Termly reports from the Lead Youth Worker to the Trustees</a:t>
            </a:r>
          </a:p>
          <a:p>
            <a:pPr marL="457200" lvl="1" indent="0" eaLnBrk="1" fontAlgn="auto" hangingPunct="1">
              <a:spcAft>
                <a:spcPts val="0"/>
              </a:spcAft>
              <a:buFont typeface="Wingdings 3" panose="05040102010807070707" pitchFamily="18" charset="2"/>
              <a:buNone/>
              <a:defRPr/>
            </a:pPr>
            <a:endParaRPr lang="en-GB" dirty="0">
              <a:solidFill>
                <a:schemeClr val="tx2"/>
              </a:solidFill>
            </a:endParaRPr>
          </a:p>
          <a:p>
            <a:pPr eaLnBrk="1" fontAlgn="auto" hangingPunct="1">
              <a:spcAft>
                <a:spcPts val="0"/>
              </a:spcAft>
              <a:defRPr/>
            </a:pPr>
            <a:r>
              <a:rPr lang="en-GB" sz="1700" dirty="0">
                <a:solidFill>
                  <a:schemeClr val="tx2"/>
                </a:solidFill>
              </a:rPr>
              <a:t>To all of our users and external stakeholders:</a:t>
            </a:r>
          </a:p>
          <a:p>
            <a:pPr lvl="1" eaLnBrk="1" fontAlgn="auto" hangingPunct="1">
              <a:spcAft>
                <a:spcPts val="0"/>
              </a:spcAft>
              <a:defRPr/>
            </a:pPr>
            <a:r>
              <a:rPr lang="en-GB" sz="1500" dirty="0">
                <a:solidFill>
                  <a:schemeClr val="tx2"/>
                </a:solidFill>
              </a:rPr>
              <a:t>Social media updates &amp; monthly newsletters</a:t>
            </a:r>
          </a:p>
          <a:p>
            <a:pPr marL="457200" lvl="1" indent="0" eaLnBrk="1" fontAlgn="auto" hangingPunct="1">
              <a:spcAft>
                <a:spcPts val="0"/>
              </a:spcAft>
              <a:buFont typeface="Wingdings 3" panose="05040102010807070707" pitchFamily="18" charset="2"/>
              <a:buNone/>
              <a:defRPr/>
            </a:pPr>
            <a:endParaRPr lang="en-GB" dirty="0">
              <a:solidFill>
                <a:schemeClr val="tx2"/>
              </a:solidFill>
            </a:endParaRPr>
          </a:p>
          <a:p>
            <a:pPr eaLnBrk="1" fontAlgn="auto" hangingPunct="1">
              <a:spcAft>
                <a:spcPts val="0"/>
              </a:spcAft>
              <a:defRPr/>
            </a:pPr>
            <a:r>
              <a:rPr lang="en-GB" sz="1700" dirty="0">
                <a:solidFill>
                  <a:schemeClr val="tx2"/>
                </a:solidFill>
              </a:rPr>
              <a:t>More regular, shorter meetings;</a:t>
            </a:r>
          </a:p>
          <a:p>
            <a:pPr lvl="1" eaLnBrk="1" fontAlgn="auto" hangingPunct="1">
              <a:spcAft>
                <a:spcPts val="0"/>
              </a:spcAft>
              <a:defRPr/>
            </a:pPr>
            <a:r>
              <a:rPr lang="en-GB" sz="1500" dirty="0">
                <a:solidFill>
                  <a:schemeClr val="tx2"/>
                </a:solidFill>
              </a:rPr>
              <a:t>Fortnightly 1-to-1s with staff and the Lead Youth Worker</a:t>
            </a:r>
          </a:p>
          <a:p>
            <a:pPr lvl="1" eaLnBrk="1" fontAlgn="auto" hangingPunct="1">
              <a:spcAft>
                <a:spcPts val="0"/>
              </a:spcAft>
              <a:defRPr/>
            </a:pPr>
            <a:r>
              <a:rPr lang="en-GB" sz="1500" dirty="0">
                <a:solidFill>
                  <a:schemeClr val="tx2"/>
                </a:solidFill>
              </a:rPr>
              <a:t>Monthly operational meetings</a:t>
            </a:r>
          </a:p>
          <a:p>
            <a:pPr lvl="1" eaLnBrk="1" fontAlgn="auto" hangingPunct="1">
              <a:spcAft>
                <a:spcPts val="0"/>
              </a:spcAft>
              <a:defRPr/>
            </a:pPr>
            <a:r>
              <a:rPr lang="en-GB" sz="1500" dirty="0">
                <a:solidFill>
                  <a:schemeClr val="tx2"/>
                </a:solidFill>
              </a:rPr>
              <a:t>Quarterly Governance meetings for Trustees</a:t>
            </a:r>
          </a:p>
          <a:p>
            <a:pPr lvl="2" eaLnBrk="1" fontAlgn="auto" hangingPunct="1">
              <a:spcAft>
                <a:spcPts val="0"/>
              </a:spcAft>
              <a:defRPr/>
            </a:pPr>
            <a:r>
              <a:rPr lang="en-GB" sz="1500" dirty="0">
                <a:solidFill>
                  <a:schemeClr val="tx2"/>
                </a:solidFill>
              </a:rPr>
              <a:t>Conduct business required of us as a legal entity and Charity,</a:t>
            </a:r>
          </a:p>
          <a:p>
            <a:pPr lvl="2" eaLnBrk="1" fontAlgn="auto" hangingPunct="1">
              <a:spcAft>
                <a:spcPts val="0"/>
              </a:spcAft>
              <a:defRPr/>
            </a:pPr>
            <a:r>
              <a:rPr lang="en-GB" sz="1500" dirty="0">
                <a:solidFill>
                  <a:schemeClr val="tx2"/>
                </a:solidFill>
              </a:rPr>
              <a:t>Review progress against Vision/Strategy and performance against budgets and annual operating priorities</a:t>
            </a:r>
          </a:p>
        </p:txBody>
      </p:sp>
      <p:pic>
        <p:nvPicPr>
          <p:cNvPr id="13316" name="Picture 7" descr="A drawing of a face&#10;&#10;Description generated with high confidence">
            <a:extLst>
              <a:ext uri="{FF2B5EF4-FFF2-40B4-BE49-F238E27FC236}">
                <a16:creationId xmlns:a16="http://schemas.microsoft.com/office/drawing/2014/main" id="{26B17B7E-F615-49B5-6635-1E9D4DF066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0625" y="5378450"/>
            <a:ext cx="1598613"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a:extLst>
              <a:ext uri="{FF2B5EF4-FFF2-40B4-BE49-F238E27FC236}">
                <a16:creationId xmlns:a16="http://schemas.microsoft.com/office/drawing/2014/main" id="{95B91934-1B99-402B-A3E4-A4EA5DCFF8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020" r="24116"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16385" name="Title 1"/>
          <p:cNvSpPr>
            <a:spLocks noGrp="1"/>
          </p:cNvSpPr>
          <p:nvPr>
            <p:ph type="title"/>
          </p:nvPr>
        </p:nvSpPr>
        <p:spPr>
          <a:xfrm>
            <a:off x="491490" y="365125"/>
            <a:ext cx="3840085" cy="1692794"/>
          </a:xfrm>
        </p:spPr>
        <p:txBody>
          <a:bodyPr>
            <a:normAutofit/>
          </a:bodyPr>
          <a:lstStyle/>
          <a:p>
            <a:pPr eaLnBrk="1" hangingPunct="1"/>
            <a:r>
              <a:rPr lang="en-GB" dirty="0"/>
              <a:t>Agenda</a:t>
            </a:r>
          </a:p>
        </p:txBody>
      </p:sp>
      <p:sp>
        <p:nvSpPr>
          <p:cNvPr id="3" name="Content Placeholder 2"/>
          <p:cNvSpPr>
            <a:spLocks noGrp="1"/>
          </p:cNvSpPr>
          <p:nvPr>
            <p:ph idx="1"/>
          </p:nvPr>
        </p:nvSpPr>
        <p:spPr>
          <a:xfrm>
            <a:off x="491490" y="2575034"/>
            <a:ext cx="4368542" cy="4022318"/>
          </a:xfrm>
          <a:noFill/>
          <a:ln>
            <a:solidFill>
              <a:schemeClr val="bg1"/>
            </a:solidFill>
          </a:ln>
        </p:spPr>
        <p:txBody>
          <a:bodyPr rtlCol="0">
            <a:noAutofit/>
          </a:bodyPr>
          <a:lstStyle/>
          <a:p>
            <a:pPr>
              <a:lnSpc>
                <a:spcPct val="90000"/>
              </a:lnSpc>
              <a:defRPr/>
            </a:pPr>
            <a:r>
              <a:rPr lang="en-GB" dirty="0"/>
              <a:t>Welcome and opening remarks</a:t>
            </a:r>
          </a:p>
          <a:p>
            <a:pPr>
              <a:lnSpc>
                <a:spcPct val="90000"/>
              </a:lnSpc>
              <a:defRPr/>
            </a:pPr>
            <a:r>
              <a:rPr lang="en-GB" dirty="0"/>
              <a:t>Minutes of AGM held on 27</a:t>
            </a:r>
            <a:r>
              <a:rPr lang="en-GB" baseline="30000" dirty="0"/>
              <a:t>th</a:t>
            </a:r>
            <a:r>
              <a:rPr lang="en-GB" dirty="0"/>
              <a:t> March 2023</a:t>
            </a:r>
          </a:p>
          <a:p>
            <a:pPr>
              <a:lnSpc>
                <a:spcPct val="90000"/>
              </a:lnSpc>
              <a:defRPr/>
            </a:pPr>
            <a:r>
              <a:rPr lang="en-GB" dirty="0"/>
              <a:t>Appointment  of  Trustees, Directors, Treasurer and Secretary</a:t>
            </a:r>
          </a:p>
          <a:p>
            <a:pPr>
              <a:lnSpc>
                <a:spcPct val="90000"/>
              </a:lnSpc>
              <a:defRPr/>
            </a:pPr>
            <a:r>
              <a:rPr lang="en-GB" dirty="0"/>
              <a:t>Adoption of Accounts</a:t>
            </a:r>
          </a:p>
          <a:p>
            <a:pPr>
              <a:lnSpc>
                <a:spcPct val="90000"/>
              </a:lnSpc>
              <a:defRPr/>
            </a:pPr>
            <a:r>
              <a:rPr lang="en-GB" dirty="0"/>
              <a:t>Youth Work update &amp; priorities</a:t>
            </a:r>
          </a:p>
          <a:p>
            <a:pPr>
              <a:lnSpc>
                <a:spcPct val="90000"/>
              </a:lnSpc>
              <a:defRPr/>
            </a:pPr>
            <a:r>
              <a:rPr lang="en-GB" dirty="0"/>
              <a:t>Our Future Vision</a:t>
            </a:r>
          </a:p>
          <a:p>
            <a:pPr>
              <a:lnSpc>
                <a:spcPct val="90000"/>
              </a:lnSpc>
              <a:defRPr/>
            </a:pPr>
            <a:r>
              <a:rPr lang="en-GB" dirty="0"/>
              <a:t>Discussion and questions</a:t>
            </a:r>
          </a:p>
          <a:p>
            <a:pPr>
              <a:lnSpc>
                <a:spcPct val="90000"/>
              </a:lnSpc>
              <a:defRPr/>
            </a:pPr>
            <a:r>
              <a:rPr lang="en-GB" dirty="0"/>
              <a:t>Closing remarks</a:t>
            </a:r>
          </a:p>
        </p:txBody>
      </p:sp>
    </p:spTree>
    <p:extLst>
      <p:ext uri="{BB962C8B-B14F-4D97-AF65-F5344CB8AC3E}">
        <p14:creationId xmlns:p14="http://schemas.microsoft.com/office/powerpoint/2010/main" val="603817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3768DF43-894D-7288-2F40-5A22B6BCCCDA}"/>
              </a:ext>
            </a:extLst>
          </p:cNvPr>
          <p:cNvSpPr>
            <a:spLocks noGrp="1" noChangeArrowheads="1"/>
          </p:cNvSpPr>
          <p:nvPr>
            <p:ph type="title"/>
          </p:nvPr>
        </p:nvSpPr>
        <p:spPr>
          <a:xfrm>
            <a:off x="177800" y="609600"/>
            <a:ext cx="6780213" cy="1320800"/>
          </a:xfrm>
        </p:spPr>
        <p:txBody>
          <a:bodyPr/>
          <a:lstStyle/>
          <a:p>
            <a:pPr eaLnBrk="1" hangingPunct="1"/>
            <a:r>
              <a:rPr lang="en-GB" altLang="en-US"/>
              <a:t>3–5 Year Vision – enablers cont.</a:t>
            </a:r>
          </a:p>
        </p:txBody>
      </p:sp>
      <p:sp>
        <p:nvSpPr>
          <p:cNvPr id="34819" name="Content Placeholder 3">
            <a:extLst>
              <a:ext uri="{FF2B5EF4-FFF2-40B4-BE49-F238E27FC236}">
                <a16:creationId xmlns:a16="http://schemas.microsoft.com/office/drawing/2014/main" id="{340D1E29-9886-B5CB-6A46-A01041E332D1}"/>
              </a:ext>
            </a:extLst>
          </p:cNvPr>
          <p:cNvSpPr>
            <a:spLocks noGrp="1"/>
          </p:cNvSpPr>
          <p:nvPr>
            <p:ph idx="1"/>
          </p:nvPr>
        </p:nvSpPr>
        <p:spPr>
          <a:xfrm>
            <a:off x="600075" y="1470025"/>
            <a:ext cx="6780213" cy="5487988"/>
          </a:xfrm>
        </p:spPr>
        <p:txBody>
          <a:bodyPr rtlCol="0">
            <a:normAutofit/>
          </a:bodyPr>
          <a:lstStyle/>
          <a:p>
            <a:pPr eaLnBrk="1" fontAlgn="auto" hangingPunct="1">
              <a:spcAft>
                <a:spcPts val="0"/>
              </a:spcAft>
              <a:defRPr/>
            </a:pPr>
            <a:r>
              <a:rPr lang="en-GB" sz="1600" dirty="0">
                <a:solidFill>
                  <a:schemeClr val="tx2"/>
                </a:solidFill>
              </a:rPr>
              <a:t>Garden</a:t>
            </a:r>
          </a:p>
          <a:p>
            <a:pPr lvl="1" eaLnBrk="1" fontAlgn="auto" hangingPunct="1">
              <a:spcAft>
                <a:spcPts val="0"/>
              </a:spcAft>
              <a:defRPr/>
            </a:pPr>
            <a:r>
              <a:rPr lang="en-GB" sz="1400" dirty="0">
                <a:solidFill>
                  <a:schemeClr val="tx2"/>
                </a:solidFill>
              </a:rPr>
              <a:t>Take ownership and advantage of our outdoor space</a:t>
            </a:r>
          </a:p>
          <a:p>
            <a:pPr lvl="1" eaLnBrk="1" fontAlgn="auto" hangingPunct="1">
              <a:spcAft>
                <a:spcPts val="0"/>
              </a:spcAft>
              <a:defRPr/>
            </a:pPr>
            <a:r>
              <a:rPr lang="en-GB" sz="1400" dirty="0">
                <a:solidFill>
                  <a:schemeClr val="tx2"/>
                </a:solidFill>
              </a:rPr>
              <a:t>Use the garden for community events</a:t>
            </a:r>
          </a:p>
          <a:p>
            <a:pPr lvl="2" eaLnBrk="1" fontAlgn="auto" hangingPunct="1">
              <a:spcAft>
                <a:spcPts val="0"/>
              </a:spcAft>
              <a:defRPr/>
            </a:pPr>
            <a:r>
              <a:rPr lang="en-GB" dirty="0" err="1">
                <a:solidFill>
                  <a:schemeClr val="tx2"/>
                </a:solidFill>
              </a:rPr>
              <a:t>i.e</a:t>
            </a:r>
            <a:r>
              <a:rPr lang="en-GB" dirty="0">
                <a:solidFill>
                  <a:schemeClr val="tx2"/>
                </a:solidFill>
              </a:rPr>
              <a:t> barbeques, WYC Sports Days etc</a:t>
            </a:r>
          </a:p>
          <a:p>
            <a:pPr lvl="1" eaLnBrk="1" fontAlgn="auto" hangingPunct="1">
              <a:spcAft>
                <a:spcPts val="0"/>
              </a:spcAft>
              <a:defRPr/>
            </a:pPr>
            <a:r>
              <a:rPr lang="en-GB" sz="1400" dirty="0">
                <a:solidFill>
                  <a:schemeClr val="tx2"/>
                </a:solidFill>
              </a:rPr>
              <a:t>Plan and create an ideal outdoor space for our Young People</a:t>
            </a:r>
          </a:p>
          <a:p>
            <a:pPr lvl="2" eaLnBrk="1" fontAlgn="auto" hangingPunct="1">
              <a:spcAft>
                <a:spcPts val="0"/>
              </a:spcAft>
              <a:defRPr/>
            </a:pPr>
            <a:r>
              <a:rPr lang="en-GB" dirty="0">
                <a:solidFill>
                  <a:schemeClr val="tx2"/>
                </a:solidFill>
              </a:rPr>
              <a:t>Suitable for access all year around</a:t>
            </a:r>
          </a:p>
          <a:p>
            <a:pPr lvl="2" eaLnBrk="1" fontAlgn="auto" hangingPunct="1">
              <a:spcAft>
                <a:spcPts val="0"/>
              </a:spcAft>
              <a:defRPr/>
            </a:pPr>
            <a:r>
              <a:rPr lang="en-GB" dirty="0">
                <a:solidFill>
                  <a:schemeClr val="tx2"/>
                </a:solidFill>
              </a:rPr>
              <a:t>Outdoor seating</a:t>
            </a:r>
          </a:p>
          <a:p>
            <a:pPr eaLnBrk="1" fontAlgn="auto" hangingPunct="1">
              <a:spcAft>
                <a:spcPts val="0"/>
              </a:spcAft>
              <a:defRPr/>
            </a:pPr>
            <a:r>
              <a:rPr lang="en-GB" sz="1600" dirty="0">
                <a:solidFill>
                  <a:schemeClr val="tx2"/>
                </a:solidFill>
              </a:rPr>
              <a:t>Community</a:t>
            </a:r>
          </a:p>
          <a:p>
            <a:pPr lvl="1" eaLnBrk="1" fontAlgn="auto" hangingPunct="1">
              <a:spcAft>
                <a:spcPts val="0"/>
              </a:spcAft>
              <a:defRPr/>
            </a:pPr>
            <a:r>
              <a:rPr lang="en-GB" sz="1400" dirty="0">
                <a:solidFill>
                  <a:schemeClr val="tx2"/>
                </a:solidFill>
              </a:rPr>
              <a:t>Liaise and work with other Youth Centres</a:t>
            </a:r>
          </a:p>
          <a:p>
            <a:pPr lvl="1" eaLnBrk="1" fontAlgn="auto" hangingPunct="1">
              <a:spcAft>
                <a:spcPts val="0"/>
              </a:spcAft>
              <a:defRPr/>
            </a:pPr>
            <a:r>
              <a:rPr lang="en-GB" sz="1400" dirty="0">
                <a:solidFill>
                  <a:schemeClr val="tx2"/>
                </a:solidFill>
              </a:rPr>
              <a:t>Develop better relationships with local referral partners </a:t>
            </a:r>
          </a:p>
          <a:p>
            <a:pPr eaLnBrk="1" fontAlgn="auto" hangingPunct="1">
              <a:spcAft>
                <a:spcPts val="0"/>
              </a:spcAft>
              <a:defRPr/>
            </a:pPr>
            <a:r>
              <a:rPr lang="en-GB" sz="1600" dirty="0">
                <a:solidFill>
                  <a:schemeClr val="tx2"/>
                </a:solidFill>
              </a:rPr>
              <a:t>Evidence of successful Youth Work:</a:t>
            </a:r>
          </a:p>
          <a:p>
            <a:pPr lvl="1" eaLnBrk="1" fontAlgn="auto" hangingPunct="1">
              <a:spcAft>
                <a:spcPts val="0"/>
              </a:spcAft>
              <a:defRPr/>
            </a:pPr>
            <a:r>
              <a:rPr lang="en-GB" sz="1400" dirty="0">
                <a:solidFill>
                  <a:schemeClr val="tx2"/>
                </a:solidFill>
              </a:rPr>
              <a:t>An increase in retention rates of Young People per academic year</a:t>
            </a:r>
          </a:p>
          <a:p>
            <a:pPr lvl="1" eaLnBrk="1" fontAlgn="auto" hangingPunct="1">
              <a:spcAft>
                <a:spcPts val="0"/>
              </a:spcAft>
              <a:defRPr/>
            </a:pPr>
            <a:r>
              <a:rPr lang="en-GB" sz="1400" dirty="0">
                <a:solidFill>
                  <a:schemeClr val="tx2"/>
                </a:solidFill>
              </a:rPr>
              <a:t>An increase in Young People becoming Young Leaders / Volunteers</a:t>
            </a:r>
          </a:p>
          <a:p>
            <a:pPr lvl="1" eaLnBrk="1" fontAlgn="auto" hangingPunct="1">
              <a:spcAft>
                <a:spcPts val="0"/>
              </a:spcAft>
              <a:defRPr/>
            </a:pPr>
            <a:r>
              <a:rPr lang="en-GB" sz="1400" dirty="0">
                <a:solidFill>
                  <a:schemeClr val="tx2"/>
                </a:solidFill>
              </a:rPr>
              <a:t>Increased demand for sessions</a:t>
            </a:r>
          </a:p>
          <a:p>
            <a:pPr marL="457200" lvl="1" indent="0" eaLnBrk="1" fontAlgn="auto" hangingPunct="1">
              <a:spcAft>
                <a:spcPts val="0"/>
              </a:spcAft>
              <a:buFont typeface="Wingdings 3" panose="05040102010807070707" pitchFamily="18" charset="2"/>
              <a:buNone/>
              <a:defRPr/>
            </a:pPr>
            <a:endParaRPr lang="en-GB" dirty="0">
              <a:solidFill>
                <a:schemeClr val="tx2"/>
              </a:solidFill>
            </a:endParaRPr>
          </a:p>
        </p:txBody>
      </p:sp>
      <p:pic>
        <p:nvPicPr>
          <p:cNvPr id="15364" name="Picture 7" descr="A drawing of a face&#10;&#10;Description generated with high confidence">
            <a:extLst>
              <a:ext uri="{FF2B5EF4-FFF2-40B4-BE49-F238E27FC236}">
                <a16:creationId xmlns:a16="http://schemas.microsoft.com/office/drawing/2014/main" id="{8FCCD1AF-D930-3B74-688C-F0D8FE7829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9038" y="5365750"/>
            <a:ext cx="1598612"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30C49-67B4-8079-5E1A-0FA5DB5328F9}"/>
              </a:ext>
            </a:extLst>
          </p:cNvPr>
          <p:cNvSpPr>
            <a:spLocks noGrp="1"/>
          </p:cNvSpPr>
          <p:nvPr>
            <p:ph type="title"/>
          </p:nvPr>
        </p:nvSpPr>
        <p:spPr/>
        <p:txBody>
          <a:bodyPr/>
          <a:lstStyle/>
          <a:p>
            <a:r>
              <a:rPr lang="en-GB" dirty="0"/>
              <a:t>Vision - discussion</a:t>
            </a:r>
          </a:p>
        </p:txBody>
      </p:sp>
      <p:sp>
        <p:nvSpPr>
          <p:cNvPr id="3" name="Content Placeholder 2">
            <a:extLst>
              <a:ext uri="{FF2B5EF4-FFF2-40B4-BE49-F238E27FC236}">
                <a16:creationId xmlns:a16="http://schemas.microsoft.com/office/drawing/2014/main" id="{82C5CF81-EA07-BD04-3C38-3B487CD50129}"/>
              </a:ext>
            </a:extLst>
          </p:cNvPr>
          <p:cNvSpPr>
            <a:spLocks noGrp="1"/>
          </p:cNvSpPr>
          <p:nvPr>
            <p:ph idx="1"/>
          </p:nvPr>
        </p:nvSpPr>
        <p:spPr/>
        <p:txBody>
          <a:bodyPr/>
          <a:lstStyle/>
          <a:p>
            <a:r>
              <a:rPr lang="en-GB" sz="2000" dirty="0"/>
              <a:t>As we seek to deliberately Create our own Future;</a:t>
            </a:r>
          </a:p>
          <a:p>
            <a:pPr lvl="1"/>
            <a:r>
              <a:rPr lang="en-GB" sz="2000" dirty="0"/>
              <a:t>What must we protect about WYC?</a:t>
            </a:r>
          </a:p>
          <a:p>
            <a:pPr lvl="1"/>
            <a:r>
              <a:rPr lang="en-GB" sz="2000" dirty="0"/>
              <a:t>What might we try and change/stop/do less of?</a:t>
            </a:r>
          </a:p>
          <a:p>
            <a:pPr lvl="1"/>
            <a:r>
              <a:rPr lang="en-GB" sz="2000" dirty="0"/>
              <a:t>Which additional areas/priorities should we include in our work?</a:t>
            </a:r>
          </a:p>
          <a:p>
            <a:r>
              <a:rPr lang="en-GB" sz="2000" dirty="0"/>
              <a:t>You have 10 minutes to discuss with your neighbour;</a:t>
            </a:r>
          </a:p>
          <a:p>
            <a:pPr lvl="1"/>
            <a:r>
              <a:rPr lang="en-GB" sz="2000" dirty="0"/>
              <a:t>Please be ready to share your ideas!</a:t>
            </a:r>
          </a:p>
        </p:txBody>
      </p:sp>
    </p:spTree>
    <p:extLst>
      <p:ext uri="{BB962C8B-B14F-4D97-AF65-F5344CB8AC3E}">
        <p14:creationId xmlns:p14="http://schemas.microsoft.com/office/powerpoint/2010/main" val="83989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a:extLst>
              <a:ext uri="{FF2B5EF4-FFF2-40B4-BE49-F238E27FC236}">
                <a16:creationId xmlns:a16="http://schemas.microsoft.com/office/drawing/2014/main" id="{95B91934-1B99-402B-A3E4-A4EA5DCFF8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020" r="24116"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16385" name="Title 1"/>
          <p:cNvSpPr>
            <a:spLocks noGrp="1"/>
          </p:cNvSpPr>
          <p:nvPr>
            <p:ph type="title"/>
          </p:nvPr>
        </p:nvSpPr>
        <p:spPr>
          <a:xfrm>
            <a:off x="491490" y="365125"/>
            <a:ext cx="3840085" cy="1692794"/>
          </a:xfrm>
        </p:spPr>
        <p:txBody>
          <a:bodyPr>
            <a:normAutofit/>
          </a:bodyPr>
          <a:lstStyle/>
          <a:p>
            <a:pPr eaLnBrk="1" hangingPunct="1"/>
            <a:r>
              <a:rPr lang="en-GB" dirty="0"/>
              <a:t>Agenda</a:t>
            </a:r>
          </a:p>
        </p:txBody>
      </p:sp>
      <p:sp>
        <p:nvSpPr>
          <p:cNvPr id="3" name="Content Placeholder 2"/>
          <p:cNvSpPr>
            <a:spLocks noGrp="1"/>
          </p:cNvSpPr>
          <p:nvPr>
            <p:ph idx="1"/>
          </p:nvPr>
        </p:nvSpPr>
        <p:spPr>
          <a:xfrm>
            <a:off x="491490" y="2575034"/>
            <a:ext cx="4368542" cy="4022318"/>
          </a:xfrm>
          <a:noFill/>
          <a:ln>
            <a:solidFill>
              <a:schemeClr val="bg1"/>
            </a:solidFill>
          </a:ln>
        </p:spPr>
        <p:txBody>
          <a:bodyPr rtlCol="0">
            <a:noAutofit/>
          </a:bodyPr>
          <a:lstStyle/>
          <a:p>
            <a:pPr>
              <a:lnSpc>
                <a:spcPct val="90000"/>
              </a:lnSpc>
              <a:defRPr/>
            </a:pPr>
            <a:r>
              <a:rPr lang="en-GB" dirty="0">
                <a:solidFill>
                  <a:schemeClr val="bg2">
                    <a:lumMod val="75000"/>
                  </a:schemeClr>
                </a:solidFill>
              </a:rPr>
              <a:t>Welcome and opening remarks</a:t>
            </a:r>
          </a:p>
          <a:p>
            <a:pPr>
              <a:lnSpc>
                <a:spcPct val="90000"/>
              </a:lnSpc>
              <a:defRPr/>
            </a:pPr>
            <a:r>
              <a:rPr lang="en-GB" dirty="0">
                <a:solidFill>
                  <a:schemeClr val="bg2">
                    <a:lumMod val="75000"/>
                  </a:schemeClr>
                </a:solidFill>
              </a:rPr>
              <a:t>Minutes of AGM held on 27</a:t>
            </a:r>
            <a:r>
              <a:rPr lang="en-GB" baseline="30000" dirty="0">
                <a:solidFill>
                  <a:schemeClr val="bg2">
                    <a:lumMod val="75000"/>
                  </a:schemeClr>
                </a:solidFill>
              </a:rPr>
              <a:t>th</a:t>
            </a:r>
            <a:r>
              <a:rPr lang="en-GB" dirty="0">
                <a:solidFill>
                  <a:schemeClr val="bg2">
                    <a:lumMod val="75000"/>
                  </a:schemeClr>
                </a:solidFill>
              </a:rPr>
              <a:t> March 2023</a:t>
            </a:r>
          </a:p>
          <a:p>
            <a:pPr>
              <a:lnSpc>
                <a:spcPct val="90000"/>
              </a:lnSpc>
              <a:defRPr/>
            </a:pPr>
            <a:r>
              <a:rPr lang="en-GB" dirty="0">
                <a:solidFill>
                  <a:schemeClr val="bg2">
                    <a:lumMod val="75000"/>
                  </a:schemeClr>
                </a:solidFill>
              </a:rPr>
              <a:t>Appointment  of  Trustees, Directors, Treasurer and Secretary</a:t>
            </a:r>
          </a:p>
          <a:p>
            <a:pPr>
              <a:lnSpc>
                <a:spcPct val="90000"/>
              </a:lnSpc>
              <a:defRPr/>
            </a:pPr>
            <a:r>
              <a:rPr lang="en-GB" dirty="0">
                <a:solidFill>
                  <a:schemeClr val="bg2">
                    <a:lumMod val="75000"/>
                  </a:schemeClr>
                </a:solidFill>
              </a:rPr>
              <a:t>Adoption of Accounts</a:t>
            </a:r>
          </a:p>
          <a:p>
            <a:pPr>
              <a:lnSpc>
                <a:spcPct val="90000"/>
              </a:lnSpc>
              <a:defRPr/>
            </a:pPr>
            <a:r>
              <a:rPr lang="en-GB" dirty="0">
                <a:solidFill>
                  <a:schemeClr val="bg2">
                    <a:lumMod val="75000"/>
                  </a:schemeClr>
                </a:solidFill>
              </a:rPr>
              <a:t>Youth Work update &amp; priorities</a:t>
            </a:r>
          </a:p>
          <a:p>
            <a:pPr>
              <a:lnSpc>
                <a:spcPct val="90000"/>
              </a:lnSpc>
              <a:defRPr/>
            </a:pPr>
            <a:r>
              <a:rPr lang="en-GB" dirty="0">
                <a:solidFill>
                  <a:schemeClr val="bg2">
                    <a:lumMod val="75000"/>
                  </a:schemeClr>
                </a:solidFill>
              </a:rPr>
              <a:t>Our Future Vision</a:t>
            </a:r>
          </a:p>
          <a:p>
            <a:pPr>
              <a:lnSpc>
                <a:spcPct val="90000"/>
              </a:lnSpc>
              <a:defRPr/>
            </a:pPr>
            <a:r>
              <a:rPr lang="en-GB" dirty="0"/>
              <a:t>Discussion and questions</a:t>
            </a:r>
          </a:p>
          <a:p>
            <a:pPr>
              <a:lnSpc>
                <a:spcPct val="90000"/>
              </a:lnSpc>
              <a:defRPr/>
            </a:pPr>
            <a:r>
              <a:rPr lang="en-GB" dirty="0"/>
              <a:t>Closing remarks</a:t>
            </a:r>
          </a:p>
        </p:txBody>
      </p:sp>
    </p:spTree>
    <p:extLst>
      <p:ext uri="{BB962C8B-B14F-4D97-AF65-F5344CB8AC3E}">
        <p14:creationId xmlns:p14="http://schemas.microsoft.com/office/powerpoint/2010/main" val="834437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rawing of a face&#10;&#10;Description generated with high confidence">
            <a:extLst>
              <a:ext uri="{FF2B5EF4-FFF2-40B4-BE49-F238E27FC236}">
                <a16:creationId xmlns:a16="http://schemas.microsoft.com/office/drawing/2014/main" id="{27F6F5B6-BAFF-46EA-9C0C-36D2323EAFA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194" r="24289" b="-1"/>
          <a:stretch/>
        </p:blipFill>
        <p:spPr>
          <a:xfrm>
            <a:off x="4434842" y="10"/>
            <a:ext cx="4709158" cy="6857990"/>
          </a:xfrm>
          <a:custGeom>
            <a:avLst/>
            <a:gdLst>
              <a:gd name="connsiteX0" fmla="*/ 45571 w 6278877"/>
              <a:gd name="connsiteY0" fmla="*/ 0 h 6858000"/>
              <a:gd name="connsiteX1" fmla="*/ 6278877 w 6278877"/>
              <a:gd name="connsiteY1" fmla="*/ 0 h 6858000"/>
              <a:gd name="connsiteX2" fmla="*/ 6278877 w 6278877"/>
              <a:gd name="connsiteY2" fmla="*/ 6858000 h 6858000"/>
              <a:gd name="connsiteX3" fmla="*/ 3292307 w 6278877"/>
              <a:gd name="connsiteY3" fmla="*/ 6858000 h 6858000"/>
              <a:gd name="connsiteX4" fmla="*/ 3181525 w 6278877"/>
              <a:gd name="connsiteY4" fmla="*/ 6786980 h 6858000"/>
              <a:gd name="connsiteX5" fmla="*/ 0 w 6278877"/>
              <a:gd name="connsiteY5" fmla="*/ 803252 h 6858000"/>
              <a:gd name="connsiteX6" fmla="*/ 37255 w 6278877"/>
              <a:gd name="connsiteY6" fmla="*/ 654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7" h="6858000">
                <a:moveTo>
                  <a:pt x="45571" y="0"/>
                </a:moveTo>
                <a:lnTo>
                  <a:pt x="6278877" y="0"/>
                </a:lnTo>
                <a:lnTo>
                  <a:pt x="6278877" y="6858000"/>
                </a:lnTo>
                <a:lnTo>
                  <a:pt x="3292307" y="6858000"/>
                </a:lnTo>
                <a:lnTo>
                  <a:pt x="3181525" y="6786980"/>
                </a:lnTo>
                <a:cubicBezTo>
                  <a:pt x="1262020" y="5490189"/>
                  <a:pt x="0" y="3294101"/>
                  <a:pt x="0" y="803252"/>
                </a:cubicBezTo>
                <a:cubicBezTo>
                  <a:pt x="0" y="554167"/>
                  <a:pt x="12619" y="308030"/>
                  <a:pt x="37255" y="65445"/>
                </a:cubicBezTo>
                <a:close/>
              </a:path>
            </a:pathLst>
          </a:custGeom>
        </p:spPr>
      </p:pic>
      <p:sp>
        <p:nvSpPr>
          <p:cNvPr id="14337" name="Title 1"/>
          <p:cNvSpPr>
            <a:spLocks noGrp="1"/>
          </p:cNvSpPr>
          <p:nvPr>
            <p:ph type="ctrTitle"/>
          </p:nvPr>
        </p:nvSpPr>
        <p:spPr>
          <a:xfrm>
            <a:off x="491490" y="2631125"/>
            <a:ext cx="3737610" cy="2397443"/>
          </a:xfrm>
        </p:spPr>
        <p:txBody>
          <a:bodyPr anchor="t">
            <a:normAutofit fontScale="90000"/>
          </a:bodyPr>
          <a:lstStyle/>
          <a:p>
            <a:pPr algn="l" eaLnBrk="1" hangingPunct="1"/>
            <a:r>
              <a:rPr lang="en-GB" dirty="0"/>
              <a:t>Wendover Youth Centre</a:t>
            </a:r>
            <a:br>
              <a:rPr lang="en-GB" dirty="0"/>
            </a:br>
            <a:br>
              <a:rPr lang="en-GB" dirty="0"/>
            </a:br>
            <a:r>
              <a:rPr lang="en-GB" b="1" dirty="0">
                <a:solidFill>
                  <a:srgbClr val="FF0000"/>
                </a:solidFill>
              </a:rPr>
              <a:t>THANKS!</a:t>
            </a:r>
            <a:br>
              <a:rPr lang="en-GB" b="1" dirty="0">
                <a:solidFill>
                  <a:srgbClr val="FF0000"/>
                </a:solidFill>
              </a:rPr>
            </a:br>
            <a:endParaRPr lang="en-GB" dirty="0"/>
          </a:p>
        </p:txBody>
      </p:sp>
      <p:sp>
        <p:nvSpPr>
          <p:cNvPr id="4" name="Subtitle 3">
            <a:extLst>
              <a:ext uri="{FF2B5EF4-FFF2-40B4-BE49-F238E27FC236}">
                <a16:creationId xmlns:a16="http://schemas.microsoft.com/office/drawing/2014/main" id="{425B9BD5-5028-FB32-39C4-46BDA78815B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476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a:extLst>
              <a:ext uri="{FF2B5EF4-FFF2-40B4-BE49-F238E27FC236}">
                <a16:creationId xmlns:a16="http://schemas.microsoft.com/office/drawing/2014/main" id="{D884F3AC-92E3-581D-FFD7-840AF5637E6C}"/>
              </a:ext>
            </a:extLst>
          </p:cNvPr>
          <p:cNvSpPr>
            <a:spLocks noGrp="1" noChangeArrowheads="1"/>
          </p:cNvSpPr>
          <p:nvPr>
            <p:ph type="title"/>
          </p:nvPr>
        </p:nvSpPr>
        <p:spPr>
          <a:xfrm>
            <a:off x="609600" y="609600"/>
            <a:ext cx="6348413" cy="1320800"/>
          </a:xfrm>
        </p:spPr>
        <p:txBody>
          <a:bodyPr/>
          <a:lstStyle/>
          <a:p>
            <a:pPr eaLnBrk="1" hangingPunct="1"/>
            <a:r>
              <a:rPr lang="en-GB" altLang="en-US"/>
              <a:t>Trustee elections</a:t>
            </a:r>
          </a:p>
        </p:txBody>
      </p:sp>
      <p:sp>
        <p:nvSpPr>
          <p:cNvPr id="32771" name="Content Placeholder 5">
            <a:extLst>
              <a:ext uri="{FF2B5EF4-FFF2-40B4-BE49-F238E27FC236}">
                <a16:creationId xmlns:a16="http://schemas.microsoft.com/office/drawing/2014/main" id="{B0EA9898-8CAE-A789-DA2D-7D677CDA43AB}"/>
              </a:ext>
            </a:extLst>
          </p:cNvPr>
          <p:cNvSpPr>
            <a:spLocks noGrp="1"/>
          </p:cNvSpPr>
          <p:nvPr>
            <p:ph sz="half" idx="2"/>
          </p:nvPr>
        </p:nvSpPr>
        <p:spPr>
          <a:xfrm>
            <a:off x="166688" y="1403350"/>
            <a:ext cx="4040187" cy="4568825"/>
          </a:xfrm>
        </p:spPr>
        <p:txBody>
          <a:bodyPr rtlCol="0"/>
          <a:lstStyle/>
          <a:p>
            <a:pPr marL="0" indent="0" algn="ctr" eaLnBrk="1" fontAlgn="auto" hangingPunct="1">
              <a:spcAft>
                <a:spcPts val="0"/>
              </a:spcAft>
              <a:buFont typeface="Wingdings 3" charset="2"/>
              <a:buNone/>
              <a:defRPr/>
            </a:pPr>
            <a:r>
              <a:rPr lang="en-GB" sz="2800" b="1" dirty="0">
                <a:solidFill>
                  <a:schemeClr val="tx2"/>
                </a:solidFill>
              </a:rPr>
              <a:t>Current</a:t>
            </a:r>
          </a:p>
          <a:p>
            <a:pPr eaLnBrk="1" fontAlgn="auto" hangingPunct="1">
              <a:spcAft>
                <a:spcPts val="0"/>
              </a:spcAft>
              <a:buFont typeface="Wingdings 3" charset="2"/>
              <a:buChar char=""/>
              <a:defRPr/>
            </a:pPr>
            <a:r>
              <a:rPr lang="en-GB" dirty="0">
                <a:solidFill>
                  <a:schemeClr val="tx2"/>
                </a:solidFill>
              </a:rPr>
              <a:t>Chris Heald – Chair – to 2024  </a:t>
            </a:r>
          </a:p>
          <a:p>
            <a:pPr eaLnBrk="1" fontAlgn="auto" hangingPunct="1">
              <a:spcAft>
                <a:spcPts val="0"/>
              </a:spcAft>
              <a:buFont typeface="Wingdings 3" charset="2"/>
              <a:buChar char=""/>
              <a:defRPr/>
            </a:pPr>
            <a:r>
              <a:rPr lang="en-GB" dirty="0">
                <a:solidFill>
                  <a:schemeClr val="tx2"/>
                </a:solidFill>
              </a:rPr>
              <a:t>Jennifer Ballantine – to 2024</a:t>
            </a:r>
          </a:p>
          <a:p>
            <a:pPr eaLnBrk="1" fontAlgn="auto" hangingPunct="1">
              <a:spcAft>
                <a:spcPts val="0"/>
              </a:spcAft>
              <a:buFont typeface="Wingdings 3" charset="2"/>
              <a:buChar char=""/>
              <a:defRPr/>
            </a:pPr>
            <a:r>
              <a:rPr lang="en-GB" dirty="0">
                <a:solidFill>
                  <a:schemeClr val="tx2"/>
                </a:solidFill>
              </a:rPr>
              <a:t>Tess Edwards – to 2026</a:t>
            </a:r>
          </a:p>
          <a:p>
            <a:pPr eaLnBrk="1" fontAlgn="auto" hangingPunct="1">
              <a:spcAft>
                <a:spcPts val="0"/>
              </a:spcAft>
              <a:buFont typeface="Wingdings 3" charset="2"/>
              <a:buChar char=""/>
              <a:defRPr/>
            </a:pPr>
            <a:r>
              <a:rPr lang="en-GB" dirty="0">
                <a:solidFill>
                  <a:schemeClr val="tx2"/>
                </a:solidFill>
              </a:rPr>
              <a:t>Keith Lavine – to 2024</a:t>
            </a:r>
          </a:p>
          <a:p>
            <a:pPr eaLnBrk="1" fontAlgn="auto" hangingPunct="1">
              <a:spcAft>
                <a:spcPts val="0"/>
              </a:spcAft>
              <a:buFont typeface="Wingdings 3" charset="2"/>
              <a:buChar char=""/>
              <a:defRPr/>
            </a:pPr>
            <a:r>
              <a:rPr lang="en-GB" dirty="0">
                <a:solidFill>
                  <a:schemeClr val="tx2"/>
                </a:solidFill>
              </a:rPr>
              <a:t>Kazeem Olayinka – to 2025</a:t>
            </a:r>
          </a:p>
          <a:p>
            <a:pPr eaLnBrk="1" fontAlgn="auto" hangingPunct="1">
              <a:spcAft>
                <a:spcPts val="0"/>
              </a:spcAft>
              <a:buFont typeface="Wingdings 3" charset="2"/>
              <a:buChar char=""/>
              <a:defRPr/>
            </a:pPr>
            <a:r>
              <a:rPr lang="en-GB" dirty="0">
                <a:solidFill>
                  <a:schemeClr val="tx2"/>
                </a:solidFill>
              </a:rPr>
              <a:t>Nadine Rose – to 2026</a:t>
            </a:r>
          </a:p>
          <a:p>
            <a:pPr eaLnBrk="1" fontAlgn="auto" hangingPunct="1">
              <a:spcAft>
                <a:spcPts val="0"/>
              </a:spcAft>
              <a:buFont typeface="Wingdings 3" charset="2"/>
              <a:buChar char=""/>
              <a:defRPr/>
            </a:pPr>
            <a:r>
              <a:rPr lang="en-GB" dirty="0">
                <a:solidFill>
                  <a:schemeClr val="tx2"/>
                </a:solidFill>
              </a:rPr>
              <a:t>Kyla Sansbury – to 2024</a:t>
            </a:r>
          </a:p>
          <a:p>
            <a:pPr eaLnBrk="1" fontAlgn="auto" hangingPunct="1">
              <a:spcAft>
                <a:spcPts val="0"/>
              </a:spcAft>
              <a:buFont typeface="Wingdings 3" charset="2"/>
              <a:buChar char=""/>
              <a:defRPr/>
            </a:pPr>
            <a:endParaRPr lang="en-GB" dirty="0">
              <a:solidFill>
                <a:schemeClr val="tx2"/>
              </a:solidFill>
            </a:endParaRPr>
          </a:p>
        </p:txBody>
      </p:sp>
      <p:sp>
        <p:nvSpPr>
          <p:cNvPr id="32773" name="Content Placeholder 7">
            <a:extLst>
              <a:ext uri="{FF2B5EF4-FFF2-40B4-BE49-F238E27FC236}">
                <a16:creationId xmlns:a16="http://schemas.microsoft.com/office/drawing/2014/main" id="{FA390C0B-06B1-9E6B-1045-EC2AF37C6D84}"/>
              </a:ext>
            </a:extLst>
          </p:cNvPr>
          <p:cNvSpPr>
            <a:spLocks noGrp="1"/>
          </p:cNvSpPr>
          <p:nvPr>
            <p:ph sz="quarter" idx="4"/>
          </p:nvPr>
        </p:nvSpPr>
        <p:spPr>
          <a:xfrm>
            <a:off x="4159250" y="1435100"/>
            <a:ext cx="3240088" cy="4568825"/>
          </a:xfrm>
        </p:spPr>
        <p:txBody>
          <a:bodyPr rtlCol="0"/>
          <a:lstStyle/>
          <a:p>
            <a:pPr marL="0" indent="0" algn="ctr" eaLnBrk="1" fontAlgn="auto" hangingPunct="1">
              <a:spcAft>
                <a:spcPts val="0"/>
              </a:spcAft>
              <a:buFont typeface="Wingdings 3" charset="2"/>
              <a:buNone/>
              <a:defRPr/>
            </a:pPr>
            <a:r>
              <a:rPr lang="en-GB" sz="2800" b="1" dirty="0">
                <a:solidFill>
                  <a:schemeClr val="tx2"/>
                </a:solidFill>
              </a:rPr>
              <a:t>Proposed Changes</a:t>
            </a:r>
          </a:p>
          <a:p>
            <a:pPr eaLnBrk="1" fontAlgn="auto" hangingPunct="1">
              <a:spcAft>
                <a:spcPts val="0"/>
              </a:spcAft>
              <a:buFont typeface="Wingdings 3" charset="2"/>
              <a:buChar char=""/>
              <a:defRPr/>
            </a:pPr>
            <a:r>
              <a:rPr lang="en-GB" b="1" dirty="0">
                <a:solidFill>
                  <a:srgbClr val="FF0000"/>
                </a:solidFill>
              </a:rPr>
              <a:t>Chris Heald, Kyla, and Jennifer to stand down</a:t>
            </a:r>
          </a:p>
          <a:p>
            <a:pPr eaLnBrk="1" fontAlgn="auto" hangingPunct="1">
              <a:spcAft>
                <a:spcPts val="0"/>
              </a:spcAft>
              <a:buFont typeface="Wingdings 3" charset="2"/>
              <a:buChar char=""/>
              <a:defRPr/>
            </a:pPr>
            <a:r>
              <a:rPr lang="en-GB" b="1" dirty="0">
                <a:solidFill>
                  <a:srgbClr val="FF0000"/>
                </a:solidFill>
              </a:rPr>
              <a:t>Keith to stand for re-election</a:t>
            </a:r>
          </a:p>
          <a:p>
            <a:pPr eaLnBrk="1" fontAlgn="auto" hangingPunct="1">
              <a:spcAft>
                <a:spcPts val="0"/>
              </a:spcAft>
              <a:buFont typeface="Wingdings 3" charset="2"/>
              <a:buChar char=""/>
              <a:defRPr/>
            </a:pPr>
            <a:r>
              <a:rPr lang="en-GB" b="1" dirty="0">
                <a:solidFill>
                  <a:srgbClr val="FF0000"/>
                </a:solidFill>
              </a:rPr>
              <a:t>Chris Hunt, Julie Williams and Anshuman Pandit will stand for election</a:t>
            </a:r>
          </a:p>
          <a:p>
            <a:pPr eaLnBrk="1" fontAlgn="auto" hangingPunct="1">
              <a:spcAft>
                <a:spcPts val="0"/>
              </a:spcAft>
              <a:buFont typeface="Wingdings 3" charset="2"/>
              <a:buChar char=""/>
              <a:defRPr/>
            </a:pPr>
            <a:endParaRPr lang="en-GB" dirty="0">
              <a:solidFill>
                <a:schemeClr val="tx2"/>
              </a:solidFill>
            </a:endParaRPr>
          </a:p>
        </p:txBody>
      </p:sp>
      <p:sp>
        <p:nvSpPr>
          <p:cNvPr id="30725" name="Text Placeholder 4">
            <a:extLst>
              <a:ext uri="{FF2B5EF4-FFF2-40B4-BE49-F238E27FC236}">
                <a16:creationId xmlns:a16="http://schemas.microsoft.com/office/drawing/2014/main" id="{730F518D-B37D-2AD9-10A2-59AB62F85564}"/>
              </a:ext>
            </a:extLst>
          </p:cNvPr>
          <p:cNvSpPr txBox="1">
            <a:spLocks noChangeArrowheads="1"/>
          </p:cNvSpPr>
          <p:nvPr/>
        </p:nvSpPr>
        <p:spPr bwMode="auto">
          <a:xfrm>
            <a:off x="900113" y="5719763"/>
            <a:ext cx="792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ctr" defTabSz="4572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GB" altLang="en-US" sz="2400" b="0" i="1" u="none" strike="noStrike" kern="1200" cap="none" spc="0" normalizeH="0" baseline="0" noProof="0">
                <a:ln>
                  <a:noFill/>
                </a:ln>
                <a:solidFill>
                  <a:srgbClr val="2C3C43"/>
                </a:solidFill>
                <a:effectLst/>
                <a:uLnTx/>
                <a:uFillTx/>
                <a:latin typeface="Calibri" panose="020F0502020204030204" pitchFamily="34" charset="0"/>
                <a:ea typeface="+mn-ea"/>
                <a:cs typeface="+mn-cs"/>
              </a:rPr>
              <a:t>Trustees are elected for a 3 year term</a:t>
            </a:r>
          </a:p>
          <a:p>
            <a:pPr marL="0" marR="0" lvl="0" indent="0" algn="ctr" defTabSz="4572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GB" altLang="en-US" sz="2400" b="0" i="1" u="none" strike="noStrike" kern="1200" cap="none" spc="0" normalizeH="0" baseline="0" noProof="0">
                <a:ln>
                  <a:noFill/>
                </a:ln>
                <a:solidFill>
                  <a:srgbClr val="2C3C43"/>
                </a:solidFill>
                <a:effectLst/>
                <a:uLnTx/>
                <a:uFillTx/>
                <a:latin typeface="Calibri" panose="020F0502020204030204" pitchFamily="34" charset="0"/>
                <a:ea typeface="+mn-ea"/>
                <a:cs typeface="+mn-cs"/>
              </a:rPr>
              <a:t>At least two will retire by rotation each year</a:t>
            </a:r>
          </a:p>
        </p:txBody>
      </p:sp>
      <p:pic>
        <p:nvPicPr>
          <p:cNvPr id="30726" name="Picture 7" descr="A drawing of a face&#10;&#10;Description generated with high confidence">
            <a:extLst>
              <a:ext uri="{FF2B5EF4-FFF2-40B4-BE49-F238E27FC236}">
                <a16:creationId xmlns:a16="http://schemas.microsoft.com/office/drawing/2014/main" id="{F7752906-59C7-023B-6FAB-E7B2AA1E75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160963"/>
            <a:ext cx="16002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C35A93CB-2E17-D798-FBC6-430596E80888}"/>
              </a:ext>
            </a:extLst>
          </p:cNvPr>
          <p:cNvSpPr>
            <a:spLocks noGrp="1" noChangeArrowheads="1"/>
          </p:cNvSpPr>
          <p:nvPr>
            <p:ph type="title"/>
          </p:nvPr>
        </p:nvSpPr>
        <p:spPr>
          <a:xfrm>
            <a:off x="609600" y="609600"/>
            <a:ext cx="6348413" cy="1320800"/>
          </a:xfrm>
        </p:spPr>
        <p:txBody>
          <a:bodyPr/>
          <a:lstStyle/>
          <a:p>
            <a:pPr eaLnBrk="1" hangingPunct="1"/>
            <a:r>
              <a:rPr lang="en-GB" altLang="en-US"/>
              <a:t>Treasurer &amp; Secretary</a:t>
            </a:r>
          </a:p>
        </p:txBody>
      </p:sp>
      <p:sp>
        <p:nvSpPr>
          <p:cNvPr id="32771" name="Text Placeholder 2">
            <a:extLst>
              <a:ext uri="{FF2B5EF4-FFF2-40B4-BE49-F238E27FC236}">
                <a16:creationId xmlns:a16="http://schemas.microsoft.com/office/drawing/2014/main" id="{BED476AC-FC06-7533-21EC-04480FD3882E}"/>
              </a:ext>
            </a:extLst>
          </p:cNvPr>
          <p:cNvSpPr>
            <a:spLocks noGrp="1" noChangeArrowheads="1"/>
          </p:cNvSpPr>
          <p:nvPr>
            <p:ph type="body" idx="1"/>
          </p:nvPr>
        </p:nvSpPr>
        <p:spPr>
          <a:xfrm>
            <a:off x="609600" y="1401763"/>
            <a:ext cx="3090863" cy="576262"/>
          </a:xfrm>
        </p:spPr>
        <p:txBody>
          <a:bodyPr/>
          <a:lstStyle/>
          <a:p>
            <a:pPr eaLnBrk="1" hangingPunct="1"/>
            <a:r>
              <a:rPr lang="en-GB" altLang="en-US" sz="3200">
                <a:solidFill>
                  <a:schemeClr val="tx2"/>
                </a:solidFill>
              </a:rPr>
              <a:t>Current</a:t>
            </a:r>
          </a:p>
        </p:txBody>
      </p:sp>
      <p:sp>
        <p:nvSpPr>
          <p:cNvPr id="32772" name="Content Placeholder 3">
            <a:extLst>
              <a:ext uri="{FF2B5EF4-FFF2-40B4-BE49-F238E27FC236}">
                <a16:creationId xmlns:a16="http://schemas.microsoft.com/office/drawing/2014/main" id="{F388B11F-502C-21AA-C3E5-788754CC089B}"/>
              </a:ext>
            </a:extLst>
          </p:cNvPr>
          <p:cNvSpPr>
            <a:spLocks noGrp="1" noChangeArrowheads="1"/>
          </p:cNvSpPr>
          <p:nvPr>
            <p:ph sz="half" idx="2"/>
          </p:nvPr>
        </p:nvSpPr>
        <p:spPr>
          <a:xfrm>
            <a:off x="557213" y="1954213"/>
            <a:ext cx="3251200" cy="3303587"/>
          </a:xfrm>
        </p:spPr>
        <p:txBody>
          <a:bodyPr/>
          <a:lstStyle/>
          <a:p>
            <a:pPr eaLnBrk="1" hangingPunct="1"/>
            <a:r>
              <a:rPr lang="en-GB" altLang="en-US">
                <a:solidFill>
                  <a:schemeClr val="tx2"/>
                </a:solidFill>
              </a:rPr>
              <a:t>Paul Hammett (Treasurer)</a:t>
            </a:r>
          </a:p>
          <a:p>
            <a:pPr eaLnBrk="1" hangingPunct="1"/>
            <a:r>
              <a:rPr lang="en-GB" altLang="en-US">
                <a:solidFill>
                  <a:schemeClr val="tx2"/>
                </a:solidFill>
              </a:rPr>
              <a:t>Miranda Frost (Secretary)</a:t>
            </a:r>
          </a:p>
        </p:txBody>
      </p:sp>
      <p:sp>
        <p:nvSpPr>
          <p:cNvPr id="32773" name="Text Placeholder 4">
            <a:extLst>
              <a:ext uri="{FF2B5EF4-FFF2-40B4-BE49-F238E27FC236}">
                <a16:creationId xmlns:a16="http://schemas.microsoft.com/office/drawing/2014/main" id="{37EB8C26-CBB4-D0D8-B07F-787F55100EDC}"/>
              </a:ext>
            </a:extLst>
          </p:cNvPr>
          <p:cNvSpPr>
            <a:spLocks noGrp="1" noChangeArrowheads="1"/>
          </p:cNvSpPr>
          <p:nvPr>
            <p:ph type="body" sz="quarter" idx="3"/>
          </p:nvPr>
        </p:nvSpPr>
        <p:spPr>
          <a:xfrm>
            <a:off x="3700463" y="1377950"/>
            <a:ext cx="3090862" cy="576263"/>
          </a:xfrm>
        </p:spPr>
        <p:txBody>
          <a:bodyPr/>
          <a:lstStyle/>
          <a:p>
            <a:pPr eaLnBrk="1" hangingPunct="1"/>
            <a:r>
              <a:rPr lang="en-GB" altLang="en-US" sz="3200">
                <a:solidFill>
                  <a:schemeClr val="tx2"/>
                </a:solidFill>
              </a:rPr>
              <a:t>Proposed</a:t>
            </a:r>
          </a:p>
        </p:txBody>
      </p:sp>
      <p:sp>
        <p:nvSpPr>
          <p:cNvPr id="32774" name="Content Placeholder 5">
            <a:extLst>
              <a:ext uri="{FF2B5EF4-FFF2-40B4-BE49-F238E27FC236}">
                <a16:creationId xmlns:a16="http://schemas.microsoft.com/office/drawing/2014/main" id="{9E779BFC-34C3-F8C0-5D58-BCF20E030B2C}"/>
              </a:ext>
            </a:extLst>
          </p:cNvPr>
          <p:cNvSpPr>
            <a:spLocks noGrp="1" noChangeArrowheads="1"/>
          </p:cNvSpPr>
          <p:nvPr>
            <p:ph sz="quarter" idx="4"/>
          </p:nvPr>
        </p:nvSpPr>
        <p:spPr>
          <a:xfrm>
            <a:off x="3808413" y="2049463"/>
            <a:ext cx="3427412" cy="3303587"/>
          </a:xfrm>
        </p:spPr>
        <p:txBody>
          <a:bodyPr/>
          <a:lstStyle/>
          <a:p>
            <a:pPr eaLnBrk="1" hangingPunct="1"/>
            <a:r>
              <a:rPr lang="en-GB" altLang="en-US">
                <a:solidFill>
                  <a:schemeClr val="tx2"/>
                </a:solidFill>
              </a:rPr>
              <a:t>A transition plan (Treasurer)</a:t>
            </a:r>
          </a:p>
          <a:p>
            <a:pPr eaLnBrk="1" hangingPunct="1"/>
            <a:r>
              <a:rPr lang="en-GB" altLang="en-US">
                <a:solidFill>
                  <a:schemeClr val="tx2"/>
                </a:solidFill>
              </a:rPr>
              <a:t>Miranda Frost (Secretary)</a:t>
            </a:r>
          </a:p>
        </p:txBody>
      </p:sp>
      <p:sp>
        <p:nvSpPr>
          <p:cNvPr id="32775" name="Text Placeholder 4">
            <a:extLst>
              <a:ext uri="{FF2B5EF4-FFF2-40B4-BE49-F238E27FC236}">
                <a16:creationId xmlns:a16="http://schemas.microsoft.com/office/drawing/2014/main" id="{C497F5F7-F1E1-67CE-7947-F07321C263B5}"/>
              </a:ext>
            </a:extLst>
          </p:cNvPr>
          <p:cNvSpPr txBox="1">
            <a:spLocks noChangeArrowheads="1"/>
          </p:cNvSpPr>
          <p:nvPr/>
        </p:nvSpPr>
        <p:spPr bwMode="auto">
          <a:xfrm>
            <a:off x="395288" y="4157663"/>
            <a:ext cx="7416800"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4572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GB" altLang="en-US" sz="2400" b="0" i="1" u="none" strike="noStrike" kern="1200" cap="none" spc="0" normalizeH="0" baseline="0" noProof="0">
                <a:ln>
                  <a:noFill/>
                </a:ln>
                <a:solidFill>
                  <a:srgbClr val="2C3C43"/>
                </a:solidFill>
                <a:effectLst/>
                <a:uLnTx/>
                <a:uFillTx/>
                <a:latin typeface="Calibri" panose="020F0502020204030204" pitchFamily="34" charset="0"/>
                <a:ea typeface="+mn-ea"/>
                <a:cs typeface="+mn-cs"/>
              </a:rPr>
              <a:t>The Treasurer and Secretary are appointed for a one year term</a:t>
            </a:r>
          </a:p>
          <a:p>
            <a:pPr marL="0" marR="0" lvl="0" indent="0" algn="l" defTabSz="4572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n-GB" altLang="en-US" sz="2400" b="0" i="1" u="none" strike="noStrike" kern="1200" cap="none" spc="0" normalizeH="0" baseline="0" noProof="0">
                <a:ln>
                  <a:noFill/>
                </a:ln>
                <a:solidFill>
                  <a:srgbClr val="404040"/>
                </a:solidFill>
                <a:effectLst/>
                <a:uLnTx/>
                <a:uFillTx/>
                <a:latin typeface="Calibri" panose="020F0502020204030204" pitchFamily="34" charset="0"/>
                <a:ea typeface="+mn-ea"/>
                <a:cs typeface="+mn-cs"/>
              </a:rPr>
              <a:t>Note: Paul is currently a Director of the Company; will become a Trustee</a:t>
            </a:r>
          </a:p>
        </p:txBody>
      </p:sp>
      <p:pic>
        <p:nvPicPr>
          <p:cNvPr id="32776" name="Picture 7" descr="A drawing of a face&#10;&#10;Description generated with high confidence">
            <a:extLst>
              <a:ext uri="{FF2B5EF4-FFF2-40B4-BE49-F238E27FC236}">
                <a16:creationId xmlns:a16="http://schemas.microsoft.com/office/drawing/2014/main" id="{A841291F-143A-541E-40B3-4440FDE911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300" y="4895850"/>
            <a:ext cx="1598613"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C465174-0F8C-4C29-B4BD-3F43615EE37C}"/>
              </a:ext>
            </a:extLst>
          </p:cNvPr>
          <p:cNvSpPr txBox="1">
            <a:spLocks noGrp="1"/>
          </p:cNvSpPr>
          <p:nvPr>
            <p:ph type="title"/>
          </p:nvPr>
        </p:nvSpPr>
        <p:spPr>
          <a:xfrm>
            <a:off x="1331638" y="1285813"/>
            <a:ext cx="5128494" cy="642938"/>
          </a:xfrm>
        </p:spPr>
        <p:txBody>
          <a:bodyPr/>
          <a:lstStyle/>
          <a:p>
            <a:pPr lvl="0"/>
            <a:r>
              <a:rPr lang="en-GB" sz="2700" dirty="0"/>
              <a:t>Year-ended 31</a:t>
            </a:r>
            <a:r>
              <a:rPr lang="en-GB" sz="2700" baseline="30000" dirty="0"/>
              <a:t>st</a:t>
            </a:r>
            <a:r>
              <a:rPr lang="en-GB" sz="2700" dirty="0"/>
              <a:t> August 2023</a:t>
            </a:r>
          </a:p>
        </p:txBody>
      </p:sp>
      <p:graphicFrame>
        <p:nvGraphicFramePr>
          <p:cNvPr id="3" name="Content Placeholder 3">
            <a:extLst>
              <a:ext uri="{FF2B5EF4-FFF2-40B4-BE49-F238E27FC236}">
                <a16:creationId xmlns:a16="http://schemas.microsoft.com/office/drawing/2014/main" id="{F039D2E8-5325-4414-AD8C-0E5C318C4C79}"/>
              </a:ext>
            </a:extLst>
          </p:cNvPr>
          <p:cNvGraphicFramePr>
            <a:graphicFrameLocks noGrp="1"/>
          </p:cNvGraphicFramePr>
          <p:nvPr>
            <p:ph idx="1"/>
            <p:extLst>
              <p:ext uri="{D42A27DB-BD31-4B8C-83A1-F6EECF244321}">
                <p14:modId xmlns:p14="http://schemas.microsoft.com/office/powerpoint/2010/main" val="2493583306"/>
              </p:ext>
            </p:extLst>
          </p:nvPr>
        </p:nvGraphicFramePr>
        <p:xfrm>
          <a:off x="395537" y="2160538"/>
          <a:ext cx="7992887" cy="4220791"/>
        </p:xfrm>
        <a:graphic>
          <a:graphicData uri="http://schemas.openxmlformats.org/drawingml/2006/table">
            <a:tbl>
              <a:tblPr firstRow="1" bandRow="1">
                <a:effectLst/>
                <a:tableStyleId>{5C22544A-7EE6-4342-B048-85BDC9FD1C3A}</a:tableStyleId>
              </a:tblPr>
              <a:tblGrid>
                <a:gridCol w="3297075">
                  <a:extLst>
                    <a:ext uri="{9D8B030D-6E8A-4147-A177-3AD203B41FA5}">
                      <a16:colId xmlns:a16="http://schemas.microsoft.com/office/drawing/2014/main" val="689500003"/>
                    </a:ext>
                  </a:extLst>
                </a:gridCol>
                <a:gridCol w="2031516">
                  <a:extLst>
                    <a:ext uri="{9D8B030D-6E8A-4147-A177-3AD203B41FA5}">
                      <a16:colId xmlns:a16="http://schemas.microsoft.com/office/drawing/2014/main" val="1510054558"/>
                    </a:ext>
                  </a:extLst>
                </a:gridCol>
                <a:gridCol w="2664296">
                  <a:extLst>
                    <a:ext uri="{9D8B030D-6E8A-4147-A177-3AD203B41FA5}">
                      <a16:colId xmlns:a16="http://schemas.microsoft.com/office/drawing/2014/main" val="396176805"/>
                    </a:ext>
                  </a:extLst>
                </a:gridCol>
              </a:tblGrid>
              <a:tr h="391402">
                <a:tc>
                  <a:txBody>
                    <a:bodyPr/>
                    <a:lstStyle/>
                    <a:p>
                      <a:pPr lvl="0"/>
                      <a:endParaRPr lang="en-GB" sz="1400" dirty="0"/>
                    </a:p>
                  </a:txBody>
                  <a:tcPr marL="68580" marR="68580" marT="34290" marB="34290"/>
                </a:tc>
                <a:tc>
                  <a:txBody>
                    <a:bodyPr/>
                    <a:lstStyle/>
                    <a:p>
                      <a:pPr lvl="0" algn="ctr"/>
                      <a:r>
                        <a:rPr lang="en-GB" sz="1400" dirty="0"/>
                        <a:t>2023</a:t>
                      </a:r>
                    </a:p>
                  </a:txBody>
                  <a:tcPr marL="68580" marR="68580" marT="34290" marB="34290"/>
                </a:tc>
                <a:tc>
                  <a:txBody>
                    <a:bodyPr/>
                    <a:lstStyle/>
                    <a:p>
                      <a:pPr lvl="0" algn="ctr"/>
                      <a:r>
                        <a:rPr lang="en-GB" sz="1400" dirty="0"/>
                        <a:t>2022</a:t>
                      </a:r>
                    </a:p>
                  </a:txBody>
                  <a:tcPr marL="68580" marR="68580" marT="34290" marB="34290"/>
                </a:tc>
                <a:extLst>
                  <a:ext uri="{0D108BD9-81ED-4DB2-BD59-A6C34878D82A}">
                    <a16:rowId xmlns:a16="http://schemas.microsoft.com/office/drawing/2014/main" val="905887254"/>
                  </a:ext>
                </a:extLst>
              </a:tr>
              <a:tr h="1279988">
                <a:tc>
                  <a:txBody>
                    <a:bodyPr/>
                    <a:lstStyle/>
                    <a:p>
                      <a:pPr lvl="0"/>
                      <a:r>
                        <a:rPr lang="en-GB" sz="1400"/>
                        <a:t>Voluntary income </a:t>
                      </a:r>
                    </a:p>
                    <a:p>
                      <a:pPr lvl="0"/>
                      <a:r>
                        <a:rPr lang="en-GB" sz="1400"/>
                        <a:t>Income from activities </a:t>
                      </a:r>
                    </a:p>
                    <a:p>
                      <a:pPr lvl="0"/>
                      <a:r>
                        <a:rPr lang="en-GB" sz="1400"/>
                        <a:t>Investment income </a:t>
                      </a:r>
                    </a:p>
                    <a:p>
                      <a:pPr lvl="0"/>
                      <a:r>
                        <a:rPr lang="en-GB" sz="1400"/>
                        <a:t>Other income</a:t>
                      </a:r>
                    </a:p>
                  </a:txBody>
                  <a:tcPr marL="68580" marR="68580" marT="34290" marB="34290"/>
                </a:tc>
                <a:tc>
                  <a:txBody>
                    <a:bodyPr/>
                    <a:lstStyle/>
                    <a:p>
                      <a:pPr lvl="0" algn="r"/>
                      <a:r>
                        <a:rPr lang="en-GB" sz="1400" dirty="0"/>
                        <a:t>51,327</a:t>
                      </a:r>
                    </a:p>
                    <a:p>
                      <a:pPr lvl="0" algn="r"/>
                      <a:r>
                        <a:rPr lang="en-GB" sz="1400" dirty="0"/>
                        <a:t>29,554</a:t>
                      </a:r>
                    </a:p>
                    <a:p>
                      <a:pPr lvl="0" algn="r"/>
                      <a:r>
                        <a:rPr lang="en-GB" sz="1400" dirty="0"/>
                        <a:t>141</a:t>
                      </a:r>
                    </a:p>
                  </a:txBody>
                  <a:tcPr marL="68580" marR="68580" marT="34290" marB="34290"/>
                </a:tc>
                <a:tc>
                  <a:txBody>
                    <a:bodyPr/>
                    <a:lstStyle/>
                    <a:p>
                      <a:pPr lvl="0" algn="r"/>
                      <a:r>
                        <a:rPr lang="en-GB" sz="1400" dirty="0"/>
                        <a:t>49,441</a:t>
                      </a:r>
                    </a:p>
                    <a:p>
                      <a:pPr lvl="0" algn="r"/>
                      <a:r>
                        <a:rPr lang="en-GB" sz="1400" dirty="0"/>
                        <a:t>25,146</a:t>
                      </a:r>
                    </a:p>
                    <a:p>
                      <a:pPr lvl="0" algn="r"/>
                      <a:endParaRPr lang="en-GB" sz="1400" dirty="0"/>
                    </a:p>
                    <a:p>
                      <a:pPr lvl="0" algn="r"/>
                      <a:r>
                        <a:rPr lang="en-GB" sz="1400" dirty="0"/>
                        <a:t>4</a:t>
                      </a:r>
                    </a:p>
                  </a:txBody>
                  <a:tcPr marL="68580" marR="68580" marT="34290" marB="34290"/>
                </a:tc>
                <a:extLst>
                  <a:ext uri="{0D108BD9-81ED-4DB2-BD59-A6C34878D82A}">
                    <a16:rowId xmlns:a16="http://schemas.microsoft.com/office/drawing/2014/main" val="4173921079"/>
                  </a:ext>
                </a:extLst>
              </a:tr>
              <a:tr h="391402">
                <a:tc>
                  <a:txBody>
                    <a:bodyPr/>
                    <a:lstStyle/>
                    <a:p>
                      <a:pPr marL="0" marR="0" lvl="0" indent="0" algn="l" defTabSz="914400" rtl="0" fontAlgn="auto" hangingPunct="1">
                        <a:lnSpc>
                          <a:spcPct val="100000"/>
                        </a:lnSpc>
                        <a:spcBef>
                          <a:spcPts val="0"/>
                        </a:spcBef>
                        <a:spcAft>
                          <a:spcPts val="0"/>
                        </a:spcAft>
                        <a:buNone/>
                        <a:tabLst/>
                      </a:pPr>
                      <a:r>
                        <a:rPr lang="en-GB" sz="1400" dirty="0"/>
                        <a:t>Total Incoming Resources</a:t>
                      </a:r>
                      <a:endParaRPr lang="en-GB" sz="1400" b="1" dirty="0"/>
                    </a:p>
                  </a:txBody>
                  <a:tcPr marL="68580" marR="68580" marT="34290" marB="34290"/>
                </a:tc>
                <a:tc>
                  <a:txBody>
                    <a:bodyPr/>
                    <a:lstStyle/>
                    <a:p>
                      <a:pPr lvl="0" algn="r"/>
                      <a:r>
                        <a:rPr lang="en-GB" sz="1400" b="1" dirty="0"/>
                        <a:t>81,022</a:t>
                      </a:r>
                    </a:p>
                  </a:txBody>
                  <a:tcPr marL="68580" marR="68580" marT="34290" marB="34290"/>
                </a:tc>
                <a:tc>
                  <a:txBody>
                    <a:bodyPr/>
                    <a:lstStyle/>
                    <a:p>
                      <a:pPr lvl="0" algn="r"/>
                      <a:r>
                        <a:rPr lang="en-GB" sz="1400" b="1" dirty="0"/>
                        <a:t>74,591</a:t>
                      </a:r>
                    </a:p>
                  </a:txBody>
                  <a:tcPr marL="68580" marR="68580" marT="34290" marB="34290"/>
                </a:tc>
                <a:extLst>
                  <a:ext uri="{0D108BD9-81ED-4DB2-BD59-A6C34878D82A}">
                    <a16:rowId xmlns:a16="http://schemas.microsoft.com/office/drawing/2014/main" val="2778340100"/>
                  </a:ext>
                </a:extLst>
              </a:tr>
              <a:tr h="983793">
                <a:tc>
                  <a:txBody>
                    <a:bodyPr/>
                    <a:lstStyle/>
                    <a:p>
                      <a:pPr lvl="0"/>
                      <a:r>
                        <a:rPr lang="en-GB" sz="1400"/>
                        <a:t>Costs - general </a:t>
                      </a:r>
                    </a:p>
                    <a:p>
                      <a:pPr lvl="0"/>
                      <a:r>
                        <a:rPr lang="en-GB" sz="1400"/>
                        <a:t>Costs - Youth work activities  Governance Costs</a:t>
                      </a:r>
                    </a:p>
                  </a:txBody>
                  <a:tcPr marL="68580" marR="68580" marT="34290" marB="34290"/>
                </a:tc>
                <a:tc>
                  <a:txBody>
                    <a:bodyPr/>
                    <a:lstStyle/>
                    <a:p>
                      <a:pPr lvl="0" algn="r"/>
                      <a:r>
                        <a:rPr lang="en-GB" sz="1400" dirty="0"/>
                        <a:t>19,265</a:t>
                      </a:r>
                    </a:p>
                    <a:p>
                      <a:pPr lvl="0" algn="r"/>
                      <a:r>
                        <a:rPr lang="en-GB" sz="1400" dirty="0"/>
                        <a:t>79,605</a:t>
                      </a:r>
                    </a:p>
                    <a:p>
                      <a:pPr lvl="0" algn="r"/>
                      <a:r>
                        <a:rPr lang="en-GB" sz="1400" dirty="0"/>
                        <a:t>4,710</a:t>
                      </a:r>
                    </a:p>
                  </a:txBody>
                  <a:tcPr marL="68580" marR="68580" marT="34290" marB="34290"/>
                </a:tc>
                <a:tc>
                  <a:txBody>
                    <a:bodyPr/>
                    <a:lstStyle/>
                    <a:p>
                      <a:pPr lvl="0" algn="r"/>
                      <a:r>
                        <a:rPr lang="en-GB" sz="1400" dirty="0"/>
                        <a:t>13,721</a:t>
                      </a:r>
                    </a:p>
                    <a:p>
                      <a:pPr lvl="0" algn="r"/>
                      <a:r>
                        <a:rPr lang="en-GB" sz="1400" dirty="0"/>
                        <a:t>58,190</a:t>
                      </a:r>
                    </a:p>
                    <a:p>
                      <a:pPr lvl="0" algn="r"/>
                      <a:r>
                        <a:rPr lang="en-GB" sz="1400" dirty="0"/>
                        <a:t>4,626</a:t>
                      </a:r>
                    </a:p>
                  </a:txBody>
                  <a:tcPr marL="68580" marR="68580" marT="34290" marB="34290"/>
                </a:tc>
                <a:extLst>
                  <a:ext uri="{0D108BD9-81ED-4DB2-BD59-A6C34878D82A}">
                    <a16:rowId xmlns:a16="http://schemas.microsoft.com/office/drawing/2014/main" val="3723882107"/>
                  </a:ext>
                </a:extLst>
              </a:tr>
              <a:tr h="391402">
                <a:tc>
                  <a:txBody>
                    <a:bodyPr/>
                    <a:lstStyle/>
                    <a:p>
                      <a:pPr marL="0" marR="0" lvl="0" indent="0" algn="l" defTabSz="914400" rtl="0" fontAlgn="auto" hangingPunct="1">
                        <a:lnSpc>
                          <a:spcPct val="100000"/>
                        </a:lnSpc>
                        <a:spcBef>
                          <a:spcPts val="0"/>
                        </a:spcBef>
                        <a:spcAft>
                          <a:spcPts val="0"/>
                        </a:spcAft>
                        <a:buNone/>
                        <a:tabLst/>
                      </a:pPr>
                      <a:r>
                        <a:rPr lang="en-GB" sz="1400"/>
                        <a:t>Total Resources Expended</a:t>
                      </a:r>
                      <a:endParaRPr lang="en-GB" sz="1400" b="1"/>
                    </a:p>
                  </a:txBody>
                  <a:tcPr marL="68580" marR="68580" marT="34290" marB="34290"/>
                </a:tc>
                <a:tc>
                  <a:txBody>
                    <a:bodyPr/>
                    <a:lstStyle/>
                    <a:p>
                      <a:pPr lvl="0" algn="r"/>
                      <a:r>
                        <a:rPr lang="en-GB" sz="1400" b="1" dirty="0"/>
                        <a:t>103,580</a:t>
                      </a:r>
                    </a:p>
                  </a:txBody>
                  <a:tcPr marL="68580" marR="68580" marT="34290" marB="34290"/>
                </a:tc>
                <a:tc>
                  <a:txBody>
                    <a:bodyPr/>
                    <a:lstStyle/>
                    <a:p>
                      <a:pPr lvl="0" algn="r"/>
                      <a:r>
                        <a:rPr lang="en-GB" sz="1400" b="1" dirty="0"/>
                        <a:t>76,537</a:t>
                      </a:r>
                    </a:p>
                  </a:txBody>
                  <a:tcPr marL="68580" marR="68580" marT="34290" marB="34290"/>
                </a:tc>
                <a:extLst>
                  <a:ext uri="{0D108BD9-81ED-4DB2-BD59-A6C34878D82A}">
                    <a16:rowId xmlns:a16="http://schemas.microsoft.com/office/drawing/2014/main" val="2193549332"/>
                  </a:ext>
                </a:extLst>
              </a:tr>
              <a:tr h="391402">
                <a:tc>
                  <a:txBody>
                    <a:bodyPr/>
                    <a:lstStyle/>
                    <a:p>
                      <a:pPr marL="0" marR="0" lvl="0" indent="0" algn="l" defTabSz="914400" rtl="0" fontAlgn="auto" hangingPunct="1">
                        <a:lnSpc>
                          <a:spcPct val="100000"/>
                        </a:lnSpc>
                        <a:spcBef>
                          <a:spcPts val="0"/>
                        </a:spcBef>
                        <a:spcAft>
                          <a:spcPts val="0"/>
                        </a:spcAft>
                        <a:buNone/>
                        <a:tabLst/>
                      </a:pPr>
                      <a:endParaRPr lang="en-GB" sz="1400" b="1"/>
                    </a:p>
                  </a:txBody>
                  <a:tcPr marL="68580" marR="68580" marT="34290" marB="34290"/>
                </a:tc>
                <a:tc>
                  <a:txBody>
                    <a:bodyPr/>
                    <a:lstStyle/>
                    <a:p>
                      <a:pPr lvl="0" algn="r"/>
                      <a:endParaRPr lang="en-GB" sz="1400" b="1" dirty="0"/>
                    </a:p>
                  </a:txBody>
                  <a:tcPr marL="68580" marR="68580" marT="34290" marB="34290"/>
                </a:tc>
                <a:tc>
                  <a:txBody>
                    <a:bodyPr/>
                    <a:lstStyle/>
                    <a:p>
                      <a:pPr lvl="0" algn="r"/>
                      <a:endParaRPr lang="en-GB" sz="1400" b="1" dirty="0"/>
                    </a:p>
                  </a:txBody>
                  <a:tcPr marL="68580" marR="68580" marT="34290" marB="34290"/>
                </a:tc>
                <a:extLst>
                  <a:ext uri="{0D108BD9-81ED-4DB2-BD59-A6C34878D82A}">
                    <a16:rowId xmlns:a16="http://schemas.microsoft.com/office/drawing/2014/main" val="1220449101"/>
                  </a:ext>
                </a:extLst>
              </a:tr>
              <a:tr h="391402">
                <a:tc>
                  <a:txBody>
                    <a:bodyPr/>
                    <a:lstStyle/>
                    <a:p>
                      <a:pPr lvl="0"/>
                      <a:r>
                        <a:rPr lang="en-GB" sz="1400"/>
                        <a:t>NET (OUTGOING) RESOURCES</a:t>
                      </a:r>
                    </a:p>
                  </a:txBody>
                  <a:tcPr marL="68580" marR="68580" marT="34290" marB="34290"/>
                </a:tc>
                <a:tc>
                  <a:txBody>
                    <a:bodyPr/>
                    <a:lstStyle/>
                    <a:p>
                      <a:pPr lvl="0" algn="r"/>
                      <a:r>
                        <a:rPr lang="en-GB" sz="1400" dirty="0">
                          <a:solidFill>
                            <a:srgbClr val="FF0000"/>
                          </a:solidFill>
                        </a:rPr>
                        <a:t>22,558</a:t>
                      </a:r>
                    </a:p>
                  </a:txBody>
                  <a:tcPr marL="68580" marR="68580" marT="34290" marB="34290"/>
                </a:tc>
                <a:tc>
                  <a:txBody>
                    <a:bodyPr/>
                    <a:lstStyle/>
                    <a:p>
                      <a:pPr lvl="0" algn="r"/>
                      <a:r>
                        <a:rPr lang="en-GB" sz="1400" dirty="0">
                          <a:solidFill>
                            <a:srgbClr val="FF0000"/>
                          </a:solidFill>
                        </a:rPr>
                        <a:t>1,946</a:t>
                      </a:r>
                    </a:p>
                  </a:txBody>
                  <a:tcPr marL="68580" marR="68580" marT="34290" marB="34290"/>
                </a:tc>
                <a:extLst>
                  <a:ext uri="{0D108BD9-81ED-4DB2-BD59-A6C34878D82A}">
                    <a16:rowId xmlns:a16="http://schemas.microsoft.com/office/drawing/2014/main" val="1698850119"/>
                  </a:ext>
                </a:extLst>
              </a:tr>
            </a:tbl>
          </a:graphicData>
        </a:graphic>
      </p:graphicFrame>
      <p:pic>
        <p:nvPicPr>
          <p:cNvPr id="4" name="Picture 5">
            <a:extLst>
              <a:ext uri="{FF2B5EF4-FFF2-40B4-BE49-F238E27FC236}">
                <a16:creationId xmlns:a16="http://schemas.microsoft.com/office/drawing/2014/main" id="{6764D75E-32EC-45C0-BBD2-6C8A3DBE3CAA}"/>
              </a:ext>
            </a:extLst>
          </p:cNvPr>
          <p:cNvPicPr>
            <a:picLocks noChangeAspect="1"/>
          </p:cNvPicPr>
          <p:nvPr/>
        </p:nvPicPr>
        <p:blipFill>
          <a:blip r:embed="rId3"/>
          <a:tile tx="0" ty="0" sx="97702" sy="105776" flip="none" algn="tl"/>
        </p:blipFill>
        <p:spPr>
          <a:xfrm>
            <a:off x="6732240" y="384869"/>
            <a:ext cx="1197969" cy="1106517"/>
          </a:xfrm>
          <a:prstGeom prst="rect">
            <a:avLst/>
          </a:prstGeom>
          <a:blipFill>
            <a:blip r:embed="rId4">
              <a:alphaModFix/>
            </a:blip>
            <a:tile sx="100000" sy="100000" algn="tl"/>
          </a:blip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CC24D67-B45D-4EA3-A0B8-A142F0742F2E}"/>
              </a:ext>
            </a:extLst>
          </p:cNvPr>
          <p:cNvSpPr txBox="1">
            <a:spLocks noGrp="1"/>
          </p:cNvSpPr>
          <p:nvPr>
            <p:ph type="title"/>
          </p:nvPr>
        </p:nvSpPr>
        <p:spPr>
          <a:xfrm>
            <a:off x="971600" y="620688"/>
            <a:ext cx="5367228" cy="642938"/>
          </a:xfrm>
        </p:spPr>
        <p:txBody>
          <a:bodyPr anchorCtr="1">
            <a:normAutofit fontScale="90000"/>
          </a:bodyPr>
          <a:lstStyle/>
          <a:p>
            <a:pPr lvl="0" algn="ctr"/>
            <a:r>
              <a:rPr lang="en-GB" dirty="0"/>
              <a:t>Progress since 2013 </a:t>
            </a:r>
            <a:r>
              <a:rPr lang="en-GB" dirty="0">
                <a:solidFill>
                  <a:srgbClr val="FF0000"/>
                </a:solidFill>
              </a:rPr>
              <a:t>update with 2023 figures</a:t>
            </a:r>
            <a:endParaRPr lang="en-GB" dirty="0"/>
          </a:p>
        </p:txBody>
      </p:sp>
      <p:graphicFrame>
        <p:nvGraphicFramePr>
          <p:cNvPr id="3" name="Content Placeholder 3">
            <a:extLst>
              <a:ext uri="{FF2B5EF4-FFF2-40B4-BE49-F238E27FC236}">
                <a16:creationId xmlns:a16="http://schemas.microsoft.com/office/drawing/2014/main" id="{5017F8EF-9574-4DA5-9C59-883CDFA73F8E}"/>
              </a:ext>
            </a:extLst>
          </p:cNvPr>
          <p:cNvGraphicFramePr>
            <a:graphicFrameLocks noGrp="1"/>
          </p:cNvGraphicFramePr>
          <p:nvPr>
            <p:ph idx="1"/>
            <p:extLst>
              <p:ext uri="{D42A27DB-BD31-4B8C-83A1-F6EECF244321}">
                <p14:modId xmlns:p14="http://schemas.microsoft.com/office/powerpoint/2010/main" val="1226075652"/>
              </p:ext>
            </p:extLst>
          </p:nvPr>
        </p:nvGraphicFramePr>
        <p:xfrm>
          <a:off x="827584" y="1988840"/>
          <a:ext cx="7488832" cy="4556201"/>
        </p:xfrm>
        <a:graphic>
          <a:graphicData uri="http://schemas.openxmlformats.org/drawingml/2006/table">
            <a:tbl>
              <a:tblPr firstRow="1" bandRow="1">
                <a:effectLst/>
                <a:tableStyleId>{073A0DAA-6AF3-43AB-8588-CEC1D06C72B9}</a:tableStyleId>
              </a:tblPr>
              <a:tblGrid>
                <a:gridCol w="2804838">
                  <a:extLst>
                    <a:ext uri="{9D8B030D-6E8A-4147-A177-3AD203B41FA5}">
                      <a16:colId xmlns:a16="http://schemas.microsoft.com/office/drawing/2014/main" val="4196231310"/>
                    </a:ext>
                  </a:extLst>
                </a:gridCol>
                <a:gridCol w="1061219">
                  <a:extLst>
                    <a:ext uri="{9D8B030D-6E8A-4147-A177-3AD203B41FA5}">
                      <a16:colId xmlns:a16="http://schemas.microsoft.com/office/drawing/2014/main" val="2752999314"/>
                    </a:ext>
                  </a:extLst>
                </a:gridCol>
                <a:gridCol w="482373">
                  <a:extLst>
                    <a:ext uri="{9D8B030D-6E8A-4147-A177-3AD203B41FA5}">
                      <a16:colId xmlns:a16="http://schemas.microsoft.com/office/drawing/2014/main" val="1974194047"/>
                    </a:ext>
                  </a:extLst>
                </a:gridCol>
                <a:gridCol w="1025039">
                  <a:extLst>
                    <a:ext uri="{9D8B030D-6E8A-4147-A177-3AD203B41FA5}">
                      <a16:colId xmlns:a16="http://schemas.microsoft.com/office/drawing/2014/main" val="2787919712"/>
                    </a:ext>
                  </a:extLst>
                </a:gridCol>
                <a:gridCol w="506495">
                  <a:extLst>
                    <a:ext uri="{9D8B030D-6E8A-4147-A177-3AD203B41FA5}">
                      <a16:colId xmlns:a16="http://schemas.microsoft.com/office/drawing/2014/main" val="1807732981"/>
                    </a:ext>
                  </a:extLst>
                </a:gridCol>
                <a:gridCol w="1025039">
                  <a:extLst>
                    <a:ext uri="{9D8B030D-6E8A-4147-A177-3AD203B41FA5}">
                      <a16:colId xmlns:a16="http://schemas.microsoft.com/office/drawing/2014/main" val="2732194151"/>
                    </a:ext>
                  </a:extLst>
                </a:gridCol>
                <a:gridCol w="583829">
                  <a:extLst>
                    <a:ext uri="{9D8B030D-6E8A-4147-A177-3AD203B41FA5}">
                      <a16:colId xmlns:a16="http://schemas.microsoft.com/office/drawing/2014/main" val="4066755961"/>
                    </a:ext>
                  </a:extLst>
                </a:gridCol>
              </a:tblGrid>
              <a:tr h="341160">
                <a:tc>
                  <a:txBody>
                    <a:bodyPr/>
                    <a:lstStyle/>
                    <a:p>
                      <a:pPr lvl="0"/>
                      <a:endParaRPr lang="en-GB" sz="1400"/>
                    </a:p>
                  </a:txBody>
                  <a:tcPr marL="68580" marR="68580" marT="34290" marB="34290"/>
                </a:tc>
                <a:tc>
                  <a:txBody>
                    <a:bodyPr/>
                    <a:lstStyle/>
                    <a:p>
                      <a:pPr lvl="0" algn="ctr"/>
                      <a:r>
                        <a:rPr lang="en-GB" sz="1400" dirty="0"/>
                        <a:t>2013 (£)</a:t>
                      </a:r>
                    </a:p>
                  </a:txBody>
                  <a:tcPr marL="68580" marR="68580" marT="34290" marB="34290"/>
                </a:tc>
                <a:tc>
                  <a:txBody>
                    <a:bodyPr/>
                    <a:lstStyle/>
                    <a:p>
                      <a:pPr lvl="0" algn="ctr"/>
                      <a:r>
                        <a:rPr lang="en-GB" sz="1400"/>
                        <a:t>%</a:t>
                      </a:r>
                    </a:p>
                  </a:txBody>
                  <a:tcPr marL="68580" marR="68580" marT="34290" marB="34290"/>
                </a:tc>
                <a:tc>
                  <a:txBody>
                    <a:bodyPr/>
                    <a:lstStyle/>
                    <a:p>
                      <a:pPr lvl="0" algn="ctr"/>
                      <a:r>
                        <a:rPr lang="en-GB" sz="1400" dirty="0"/>
                        <a:t>2018 (£)</a:t>
                      </a:r>
                    </a:p>
                  </a:txBody>
                  <a:tcPr marL="68580" marR="68580" marT="34290" marB="34290"/>
                </a:tc>
                <a:tc>
                  <a:txBody>
                    <a:bodyPr/>
                    <a:lstStyle/>
                    <a:p>
                      <a:pPr lvl="0" algn="ctr"/>
                      <a:r>
                        <a:rPr lang="en-GB" sz="1400"/>
                        <a:t>%</a:t>
                      </a:r>
                    </a:p>
                  </a:txBody>
                  <a:tcPr marL="68580" marR="68580" marT="34290" marB="34290"/>
                </a:tc>
                <a:tc>
                  <a:txBody>
                    <a:bodyPr/>
                    <a:lstStyle/>
                    <a:p>
                      <a:pPr lvl="0" algn="ctr"/>
                      <a:r>
                        <a:rPr lang="en-GB" sz="1400" dirty="0"/>
                        <a:t>2023 (£)</a:t>
                      </a:r>
                    </a:p>
                  </a:txBody>
                  <a:tcPr marL="68580" marR="68580" marT="34290" marB="34290"/>
                </a:tc>
                <a:tc>
                  <a:txBody>
                    <a:bodyPr/>
                    <a:lstStyle/>
                    <a:p>
                      <a:pPr lvl="0" algn="ctr"/>
                      <a:r>
                        <a:rPr lang="en-GB" sz="1400"/>
                        <a:t>%</a:t>
                      </a:r>
                    </a:p>
                  </a:txBody>
                  <a:tcPr marL="68580" marR="68580" marT="34290" marB="34290"/>
                </a:tc>
                <a:extLst>
                  <a:ext uri="{0D108BD9-81ED-4DB2-BD59-A6C34878D82A}">
                    <a16:rowId xmlns:a16="http://schemas.microsoft.com/office/drawing/2014/main" val="3878977926"/>
                  </a:ext>
                </a:extLst>
              </a:tr>
              <a:tr h="1115686">
                <a:tc>
                  <a:txBody>
                    <a:bodyPr/>
                    <a:lstStyle/>
                    <a:p>
                      <a:pPr lvl="0"/>
                      <a:r>
                        <a:rPr lang="en-GB" sz="1400"/>
                        <a:t>Voluntary income </a:t>
                      </a:r>
                    </a:p>
                    <a:p>
                      <a:pPr lvl="0"/>
                      <a:r>
                        <a:rPr lang="en-GB" sz="1400"/>
                        <a:t>Income from activities </a:t>
                      </a:r>
                    </a:p>
                    <a:p>
                      <a:pPr lvl="0"/>
                      <a:r>
                        <a:rPr lang="en-GB" sz="1400"/>
                        <a:t>Investment income </a:t>
                      </a:r>
                    </a:p>
                    <a:p>
                      <a:pPr lvl="0"/>
                      <a:r>
                        <a:rPr lang="en-GB" sz="1400"/>
                        <a:t>Other income</a:t>
                      </a:r>
                    </a:p>
                  </a:txBody>
                  <a:tcPr marL="68580" marR="68580" marT="34290" marB="34290"/>
                </a:tc>
                <a:tc>
                  <a:txBody>
                    <a:bodyPr/>
                    <a:lstStyle/>
                    <a:p>
                      <a:pPr lvl="0" algn="r"/>
                      <a:r>
                        <a:rPr lang="en-GB" sz="1400" dirty="0"/>
                        <a:t>12,846</a:t>
                      </a:r>
                    </a:p>
                    <a:p>
                      <a:pPr lvl="0" algn="r"/>
                      <a:r>
                        <a:rPr lang="en-GB" sz="1400" dirty="0"/>
                        <a:t>11,268</a:t>
                      </a:r>
                    </a:p>
                    <a:p>
                      <a:pPr lvl="0" algn="r"/>
                      <a:r>
                        <a:rPr lang="en-GB" sz="1400" dirty="0"/>
                        <a:t>6</a:t>
                      </a:r>
                    </a:p>
                    <a:p>
                      <a:pPr lvl="0" algn="r"/>
                      <a:r>
                        <a:rPr lang="en-GB" sz="1400" dirty="0"/>
                        <a:t>0</a:t>
                      </a:r>
                    </a:p>
                  </a:txBody>
                  <a:tcPr marL="68580" marR="68580" marT="34290" marB="34290"/>
                </a:tc>
                <a:tc>
                  <a:txBody>
                    <a:bodyPr/>
                    <a:lstStyle/>
                    <a:p>
                      <a:pPr lvl="0" algn="r"/>
                      <a:r>
                        <a:rPr lang="en-GB" sz="1400" dirty="0"/>
                        <a:t>53</a:t>
                      </a:r>
                    </a:p>
                    <a:p>
                      <a:pPr lvl="0" algn="r"/>
                      <a:r>
                        <a:rPr lang="en-GB" sz="1400" dirty="0"/>
                        <a:t>47</a:t>
                      </a:r>
                    </a:p>
                    <a:p>
                      <a:pPr lvl="0" algn="r"/>
                      <a:r>
                        <a:rPr lang="en-GB" sz="1400" dirty="0"/>
                        <a:t>0</a:t>
                      </a:r>
                    </a:p>
                    <a:p>
                      <a:pPr lvl="0" algn="r"/>
                      <a:r>
                        <a:rPr lang="en-GB" sz="1400" dirty="0"/>
                        <a:t>0</a:t>
                      </a:r>
                    </a:p>
                  </a:txBody>
                  <a:tcPr marL="68580" marR="68580" marT="34290" marB="34290"/>
                </a:tc>
                <a:tc>
                  <a:txBody>
                    <a:bodyPr/>
                    <a:lstStyle/>
                    <a:p>
                      <a:pPr lvl="0" algn="r"/>
                      <a:r>
                        <a:rPr lang="en-GB" sz="1400" dirty="0"/>
                        <a:t>27,542</a:t>
                      </a:r>
                    </a:p>
                    <a:p>
                      <a:pPr lvl="0" algn="r"/>
                      <a:r>
                        <a:rPr lang="en-GB" sz="1400" dirty="0"/>
                        <a:t>26,881</a:t>
                      </a:r>
                    </a:p>
                    <a:p>
                      <a:pPr lvl="0" algn="r"/>
                      <a:r>
                        <a:rPr lang="en-GB" sz="1400" dirty="0"/>
                        <a:t>3</a:t>
                      </a:r>
                    </a:p>
                    <a:p>
                      <a:pPr lvl="0" algn="r"/>
                      <a:r>
                        <a:rPr lang="en-GB" sz="1400" dirty="0"/>
                        <a:t>744</a:t>
                      </a:r>
                    </a:p>
                  </a:txBody>
                  <a:tcPr marL="68580" marR="68580" marT="34290" marB="34290"/>
                </a:tc>
                <a:tc>
                  <a:txBody>
                    <a:bodyPr/>
                    <a:lstStyle/>
                    <a:p>
                      <a:pPr lvl="0" algn="r"/>
                      <a:r>
                        <a:rPr lang="en-GB" sz="1400" dirty="0"/>
                        <a:t>50</a:t>
                      </a:r>
                    </a:p>
                    <a:p>
                      <a:pPr lvl="0" algn="r"/>
                      <a:r>
                        <a:rPr lang="en-GB" sz="1400" dirty="0"/>
                        <a:t>49</a:t>
                      </a:r>
                    </a:p>
                    <a:p>
                      <a:pPr lvl="0" algn="r"/>
                      <a:r>
                        <a:rPr lang="en-GB" sz="1400" dirty="0"/>
                        <a:t>0</a:t>
                      </a:r>
                    </a:p>
                    <a:p>
                      <a:pPr lvl="0" algn="r"/>
                      <a:r>
                        <a:rPr lang="en-GB" sz="1400" dirty="0"/>
                        <a:t>1</a:t>
                      </a:r>
                    </a:p>
                  </a:txBody>
                  <a:tcPr marL="68580" marR="68580" marT="34290" marB="34290"/>
                </a:tc>
                <a:tc>
                  <a:txBody>
                    <a:bodyPr/>
                    <a:lstStyle/>
                    <a:p>
                      <a:pPr lvl="0" algn="r"/>
                      <a:r>
                        <a:rPr lang="en-GB" sz="1400" dirty="0"/>
                        <a:t>51,327</a:t>
                      </a:r>
                    </a:p>
                    <a:p>
                      <a:pPr lvl="0" algn="r"/>
                      <a:r>
                        <a:rPr lang="en-GB" sz="1400" dirty="0"/>
                        <a:t>29,554</a:t>
                      </a:r>
                    </a:p>
                    <a:p>
                      <a:pPr lvl="0" algn="r"/>
                      <a:r>
                        <a:rPr lang="en-GB" sz="1400" dirty="0"/>
                        <a:t>141</a:t>
                      </a:r>
                    </a:p>
                    <a:p>
                      <a:pPr lvl="0" algn="r"/>
                      <a:r>
                        <a:rPr lang="en-GB" sz="1400" dirty="0"/>
                        <a:t>0</a:t>
                      </a:r>
                    </a:p>
                  </a:txBody>
                  <a:tcPr marL="68580" marR="68580" marT="34290" marB="34290"/>
                </a:tc>
                <a:tc>
                  <a:txBody>
                    <a:bodyPr/>
                    <a:lstStyle/>
                    <a:p>
                      <a:pPr lvl="0" algn="r"/>
                      <a:r>
                        <a:rPr lang="en-GB" sz="1400" dirty="0"/>
                        <a:t>63</a:t>
                      </a:r>
                    </a:p>
                    <a:p>
                      <a:pPr lvl="0" algn="r"/>
                      <a:r>
                        <a:rPr lang="en-GB" sz="1400" dirty="0"/>
                        <a:t>37</a:t>
                      </a:r>
                    </a:p>
                    <a:p>
                      <a:pPr lvl="0" algn="r"/>
                      <a:r>
                        <a:rPr lang="en-GB" sz="1400" dirty="0"/>
                        <a:t>0</a:t>
                      </a:r>
                    </a:p>
                    <a:p>
                      <a:pPr lvl="0" algn="r"/>
                      <a:r>
                        <a:rPr lang="en-GB" sz="1400" dirty="0"/>
                        <a:t>0</a:t>
                      </a:r>
                    </a:p>
                    <a:p>
                      <a:pPr lvl="0" algn="r"/>
                      <a:endParaRPr lang="en-GB" sz="1400" dirty="0"/>
                    </a:p>
                  </a:txBody>
                  <a:tcPr marL="68580" marR="68580" marT="34290" marB="34290"/>
                </a:tc>
                <a:extLst>
                  <a:ext uri="{0D108BD9-81ED-4DB2-BD59-A6C34878D82A}">
                    <a16:rowId xmlns:a16="http://schemas.microsoft.com/office/drawing/2014/main" val="921503116"/>
                  </a:ext>
                </a:extLst>
              </a:tr>
              <a:tr h="341160">
                <a:tc>
                  <a:txBody>
                    <a:bodyPr/>
                    <a:lstStyle/>
                    <a:p>
                      <a:pPr marL="0" marR="0" lvl="0" indent="0" algn="l" defTabSz="914400" rtl="0" fontAlgn="auto" hangingPunct="1">
                        <a:lnSpc>
                          <a:spcPct val="100000"/>
                        </a:lnSpc>
                        <a:spcBef>
                          <a:spcPts val="0"/>
                        </a:spcBef>
                        <a:spcAft>
                          <a:spcPts val="0"/>
                        </a:spcAft>
                        <a:buNone/>
                        <a:tabLst/>
                      </a:pPr>
                      <a:r>
                        <a:rPr lang="en-GB" sz="1400"/>
                        <a:t>Total Incoming Resources</a:t>
                      </a:r>
                      <a:endParaRPr lang="en-GB" sz="1400" b="1"/>
                    </a:p>
                  </a:txBody>
                  <a:tcPr marL="68580" marR="68580" marT="34290" marB="34290"/>
                </a:tc>
                <a:tc>
                  <a:txBody>
                    <a:bodyPr/>
                    <a:lstStyle/>
                    <a:p>
                      <a:pPr lvl="0" algn="r"/>
                      <a:r>
                        <a:rPr lang="en-GB" sz="1400" dirty="0"/>
                        <a:t>24,120</a:t>
                      </a:r>
                      <a:endParaRPr lang="en-GB" sz="1400" b="1" dirty="0"/>
                    </a:p>
                  </a:txBody>
                  <a:tcPr marL="68580" marR="68580" marT="34290" marB="34290"/>
                </a:tc>
                <a:tc>
                  <a:txBody>
                    <a:bodyPr/>
                    <a:lstStyle/>
                    <a:p>
                      <a:pPr lvl="0" algn="r"/>
                      <a:endParaRPr lang="en-GB" sz="1400" b="1" dirty="0"/>
                    </a:p>
                  </a:txBody>
                  <a:tcPr marL="68580" marR="68580" marT="34290" marB="34290"/>
                </a:tc>
                <a:tc>
                  <a:txBody>
                    <a:bodyPr/>
                    <a:lstStyle/>
                    <a:p>
                      <a:pPr lvl="0" algn="r"/>
                      <a:r>
                        <a:rPr lang="en-GB" sz="1400" b="1" dirty="0"/>
                        <a:t>55,170</a:t>
                      </a:r>
                    </a:p>
                  </a:txBody>
                  <a:tcPr marL="68580" marR="68580" marT="34290" marB="34290"/>
                </a:tc>
                <a:tc>
                  <a:txBody>
                    <a:bodyPr/>
                    <a:lstStyle/>
                    <a:p>
                      <a:pPr lvl="0" algn="r"/>
                      <a:endParaRPr lang="en-GB" sz="1400" b="1" dirty="0"/>
                    </a:p>
                  </a:txBody>
                  <a:tcPr marL="68580" marR="68580" marT="34290" marB="34290"/>
                </a:tc>
                <a:tc>
                  <a:txBody>
                    <a:bodyPr/>
                    <a:lstStyle/>
                    <a:p>
                      <a:pPr lvl="0" algn="r"/>
                      <a:r>
                        <a:rPr lang="en-GB" sz="1400" b="1" dirty="0"/>
                        <a:t>81,022</a:t>
                      </a:r>
                    </a:p>
                  </a:txBody>
                  <a:tcPr marL="68580" marR="68580" marT="34290" marB="34290"/>
                </a:tc>
                <a:tc>
                  <a:txBody>
                    <a:bodyPr/>
                    <a:lstStyle/>
                    <a:p>
                      <a:pPr lvl="0" algn="r"/>
                      <a:endParaRPr lang="en-GB" sz="1400" b="1" dirty="0"/>
                    </a:p>
                  </a:txBody>
                  <a:tcPr marL="68580" marR="68580" marT="34290" marB="34290"/>
                </a:tc>
                <a:extLst>
                  <a:ext uri="{0D108BD9-81ED-4DB2-BD59-A6C34878D82A}">
                    <a16:rowId xmlns:a16="http://schemas.microsoft.com/office/drawing/2014/main" val="1160280242"/>
                  </a:ext>
                </a:extLst>
              </a:tr>
              <a:tr h="1115686">
                <a:tc>
                  <a:txBody>
                    <a:bodyPr/>
                    <a:lstStyle/>
                    <a:p>
                      <a:pPr lvl="0"/>
                      <a:r>
                        <a:rPr lang="en-GB" sz="1400"/>
                        <a:t>Costs - general </a:t>
                      </a:r>
                    </a:p>
                    <a:p>
                      <a:pPr lvl="0"/>
                      <a:r>
                        <a:rPr lang="en-GB" sz="1400"/>
                        <a:t>Costs - Youth work activities  Governance Costs</a:t>
                      </a:r>
                    </a:p>
                  </a:txBody>
                  <a:tcPr marL="68580" marR="68580" marT="34290" marB="34290"/>
                </a:tc>
                <a:tc>
                  <a:txBody>
                    <a:bodyPr/>
                    <a:lstStyle/>
                    <a:p>
                      <a:pPr lvl="0" algn="r"/>
                      <a:r>
                        <a:rPr lang="en-GB" sz="1400" dirty="0"/>
                        <a:t>20,361</a:t>
                      </a:r>
                    </a:p>
                    <a:p>
                      <a:pPr lvl="0" algn="r"/>
                      <a:r>
                        <a:rPr lang="en-GB" sz="1400" dirty="0"/>
                        <a:t>5,274</a:t>
                      </a:r>
                    </a:p>
                    <a:p>
                      <a:pPr lvl="0" algn="r"/>
                      <a:r>
                        <a:rPr lang="en-GB" sz="1400" dirty="0"/>
                        <a:t>1,875</a:t>
                      </a:r>
                    </a:p>
                  </a:txBody>
                  <a:tcPr marL="68580" marR="68580" marT="34290" marB="34290"/>
                </a:tc>
                <a:tc>
                  <a:txBody>
                    <a:bodyPr/>
                    <a:lstStyle/>
                    <a:p>
                      <a:pPr lvl="0" algn="r"/>
                      <a:r>
                        <a:rPr lang="en-GB" sz="1400"/>
                        <a:t>74</a:t>
                      </a:r>
                    </a:p>
                    <a:p>
                      <a:pPr lvl="0" algn="r"/>
                      <a:r>
                        <a:rPr lang="en-GB" sz="1400"/>
                        <a:t>19</a:t>
                      </a:r>
                    </a:p>
                    <a:p>
                      <a:pPr lvl="0" algn="r"/>
                      <a:r>
                        <a:rPr lang="en-GB" sz="1400"/>
                        <a:t>7</a:t>
                      </a:r>
                    </a:p>
                  </a:txBody>
                  <a:tcPr marL="68580" marR="68580" marT="34290" marB="34290"/>
                </a:tc>
                <a:tc>
                  <a:txBody>
                    <a:bodyPr/>
                    <a:lstStyle/>
                    <a:p>
                      <a:pPr lvl="0" algn="r"/>
                      <a:r>
                        <a:rPr lang="en-GB" sz="1400" dirty="0"/>
                        <a:t>17,933</a:t>
                      </a:r>
                    </a:p>
                    <a:p>
                      <a:pPr lvl="0" algn="r"/>
                      <a:r>
                        <a:rPr lang="en-GB" sz="1400" dirty="0"/>
                        <a:t>37,026</a:t>
                      </a:r>
                    </a:p>
                    <a:p>
                      <a:pPr lvl="0" algn="r"/>
                      <a:r>
                        <a:rPr lang="en-GB" sz="1400" dirty="0"/>
                        <a:t>2,019</a:t>
                      </a:r>
                    </a:p>
                  </a:txBody>
                  <a:tcPr marL="68580" marR="68580" marT="34290" marB="34290"/>
                </a:tc>
                <a:tc>
                  <a:txBody>
                    <a:bodyPr/>
                    <a:lstStyle/>
                    <a:p>
                      <a:pPr lvl="0" algn="r"/>
                      <a:r>
                        <a:rPr lang="en-GB" sz="1400" dirty="0"/>
                        <a:t>31</a:t>
                      </a:r>
                    </a:p>
                    <a:p>
                      <a:pPr lvl="0" algn="r"/>
                      <a:r>
                        <a:rPr lang="en-GB" sz="1400" dirty="0"/>
                        <a:t>65</a:t>
                      </a:r>
                    </a:p>
                    <a:p>
                      <a:pPr lvl="0" algn="r"/>
                      <a:r>
                        <a:rPr lang="en-GB" sz="1400" dirty="0"/>
                        <a:t>4</a:t>
                      </a:r>
                    </a:p>
                  </a:txBody>
                  <a:tcPr marL="68580" marR="68580" marT="34290" marB="34290"/>
                </a:tc>
                <a:tc>
                  <a:txBody>
                    <a:bodyPr/>
                    <a:lstStyle/>
                    <a:p>
                      <a:pPr lvl="0" algn="r"/>
                      <a:r>
                        <a:rPr lang="en-GB" sz="1400" dirty="0"/>
                        <a:t>19,265</a:t>
                      </a:r>
                    </a:p>
                    <a:p>
                      <a:pPr lvl="0" algn="r"/>
                      <a:r>
                        <a:rPr lang="en-GB" sz="1400" dirty="0"/>
                        <a:t>79,605</a:t>
                      </a:r>
                    </a:p>
                    <a:p>
                      <a:pPr lvl="0" algn="r"/>
                      <a:r>
                        <a:rPr lang="en-GB" sz="1400" dirty="0"/>
                        <a:t>4,710</a:t>
                      </a:r>
                    </a:p>
                  </a:txBody>
                  <a:tcPr marL="68580" marR="68580" marT="34290" marB="34290"/>
                </a:tc>
                <a:tc>
                  <a:txBody>
                    <a:bodyPr/>
                    <a:lstStyle/>
                    <a:p>
                      <a:pPr lvl="0" algn="r"/>
                      <a:r>
                        <a:rPr lang="en-GB" sz="1400" dirty="0"/>
                        <a:t>19</a:t>
                      </a:r>
                    </a:p>
                    <a:p>
                      <a:pPr lvl="0" algn="r"/>
                      <a:r>
                        <a:rPr lang="en-GB" sz="1400" dirty="0"/>
                        <a:t>77</a:t>
                      </a:r>
                    </a:p>
                    <a:p>
                      <a:pPr lvl="0" algn="r"/>
                      <a:r>
                        <a:rPr lang="en-GB" sz="1400" dirty="0"/>
                        <a:t>4</a:t>
                      </a:r>
                    </a:p>
                  </a:txBody>
                  <a:tcPr marL="68580" marR="68580" marT="34290" marB="34290"/>
                </a:tc>
                <a:extLst>
                  <a:ext uri="{0D108BD9-81ED-4DB2-BD59-A6C34878D82A}">
                    <a16:rowId xmlns:a16="http://schemas.microsoft.com/office/drawing/2014/main" val="1743487899"/>
                  </a:ext>
                </a:extLst>
              </a:tr>
              <a:tr h="341160">
                <a:tc>
                  <a:txBody>
                    <a:bodyPr/>
                    <a:lstStyle/>
                    <a:p>
                      <a:pPr marL="0" marR="0" lvl="0" indent="0" algn="l" defTabSz="914400" rtl="0" fontAlgn="auto" hangingPunct="1">
                        <a:lnSpc>
                          <a:spcPct val="100000"/>
                        </a:lnSpc>
                        <a:spcBef>
                          <a:spcPts val="0"/>
                        </a:spcBef>
                        <a:spcAft>
                          <a:spcPts val="0"/>
                        </a:spcAft>
                        <a:buNone/>
                        <a:tabLst/>
                      </a:pPr>
                      <a:r>
                        <a:rPr lang="en-GB" sz="1400"/>
                        <a:t>Total Resources Expended</a:t>
                      </a:r>
                      <a:endParaRPr lang="en-GB" sz="1400" b="1"/>
                    </a:p>
                  </a:txBody>
                  <a:tcPr marL="68580" marR="68580" marT="34290" marB="34290"/>
                </a:tc>
                <a:tc>
                  <a:txBody>
                    <a:bodyPr/>
                    <a:lstStyle/>
                    <a:p>
                      <a:pPr lvl="0" algn="r"/>
                      <a:r>
                        <a:rPr lang="en-GB" sz="1400" dirty="0"/>
                        <a:t>27,510</a:t>
                      </a:r>
                      <a:endParaRPr lang="en-GB" sz="1400" b="1" dirty="0"/>
                    </a:p>
                  </a:txBody>
                  <a:tcPr marL="68580" marR="68580" marT="34290" marB="34290"/>
                </a:tc>
                <a:tc>
                  <a:txBody>
                    <a:bodyPr/>
                    <a:lstStyle/>
                    <a:p>
                      <a:pPr lvl="0" algn="r"/>
                      <a:endParaRPr lang="en-GB" sz="1400" b="1"/>
                    </a:p>
                  </a:txBody>
                  <a:tcPr marL="68580" marR="68580" marT="34290" marB="34290"/>
                </a:tc>
                <a:tc>
                  <a:txBody>
                    <a:bodyPr/>
                    <a:lstStyle/>
                    <a:p>
                      <a:pPr lvl="0" algn="r"/>
                      <a:r>
                        <a:rPr lang="en-GB" sz="1400" b="1" dirty="0"/>
                        <a:t>56,978</a:t>
                      </a:r>
                    </a:p>
                  </a:txBody>
                  <a:tcPr marL="68580" marR="68580" marT="34290" marB="34290"/>
                </a:tc>
                <a:tc>
                  <a:txBody>
                    <a:bodyPr/>
                    <a:lstStyle/>
                    <a:p>
                      <a:pPr lvl="0" algn="r"/>
                      <a:endParaRPr lang="en-GB" sz="1400" b="1"/>
                    </a:p>
                  </a:txBody>
                  <a:tcPr marL="68580" marR="68580" marT="34290" marB="34290"/>
                </a:tc>
                <a:tc>
                  <a:txBody>
                    <a:bodyPr/>
                    <a:lstStyle/>
                    <a:p>
                      <a:pPr lvl="0" algn="r"/>
                      <a:r>
                        <a:rPr lang="en-GB" sz="1400" b="1" dirty="0"/>
                        <a:t>103,580</a:t>
                      </a:r>
                    </a:p>
                  </a:txBody>
                  <a:tcPr marL="68580" marR="68580" marT="34290" marB="34290"/>
                </a:tc>
                <a:tc>
                  <a:txBody>
                    <a:bodyPr/>
                    <a:lstStyle/>
                    <a:p>
                      <a:pPr lvl="0" algn="r"/>
                      <a:endParaRPr lang="en-GB" sz="1400" b="1" dirty="0"/>
                    </a:p>
                  </a:txBody>
                  <a:tcPr marL="68580" marR="68580" marT="34290" marB="34290"/>
                </a:tc>
                <a:extLst>
                  <a:ext uri="{0D108BD9-81ED-4DB2-BD59-A6C34878D82A}">
                    <a16:rowId xmlns:a16="http://schemas.microsoft.com/office/drawing/2014/main" val="2158218716"/>
                  </a:ext>
                </a:extLst>
              </a:tr>
              <a:tr h="341160">
                <a:tc>
                  <a:txBody>
                    <a:bodyPr/>
                    <a:lstStyle/>
                    <a:p>
                      <a:pPr marL="0" marR="0" lvl="0" indent="0" algn="l" defTabSz="914400" rtl="0" fontAlgn="auto" hangingPunct="1">
                        <a:lnSpc>
                          <a:spcPct val="100000"/>
                        </a:lnSpc>
                        <a:spcBef>
                          <a:spcPts val="0"/>
                        </a:spcBef>
                        <a:spcAft>
                          <a:spcPts val="0"/>
                        </a:spcAft>
                        <a:buNone/>
                        <a:tabLst/>
                      </a:pPr>
                      <a:endParaRPr lang="en-GB" sz="1400" b="1"/>
                    </a:p>
                  </a:txBody>
                  <a:tcPr marL="68580" marR="68580" marT="34290" marB="34290"/>
                </a:tc>
                <a:tc>
                  <a:txBody>
                    <a:bodyPr/>
                    <a:lstStyle/>
                    <a:p>
                      <a:pPr lvl="0" algn="r"/>
                      <a:endParaRPr lang="en-GB" sz="1400" b="1"/>
                    </a:p>
                  </a:txBody>
                  <a:tcPr marL="68580" marR="68580" marT="34290" marB="34290"/>
                </a:tc>
                <a:tc>
                  <a:txBody>
                    <a:bodyPr/>
                    <a:lstStyle/>
                    <a:p>
                      <a:pPr lvl="0" algn="r"/>
                      <a:endParaRPr lang="en-GB" sz="1400" b="1"/>
                    </a:p>
                  </a:txBody>
                  <a:tcPr marL="68580" marR="68580" marT="34290" marB="34290"/>
                </a:tc>
                <a:tc>
                  <a:txBody>
                    <a:bodyPr/>
                    <a:lstStyle/>
                    <a:p>
                      <a:pPr lvl="0" algn="r"/>
                      <a:endParaRPr lang="en-GB" sz="1400" b="1" dirty="0"/>
                    </a:p>
                  </a:txBody>
                  <a:tcPr marL="68580" marR="68580" marT="34290" marB="34290"/>
                </a:tc>
                <a:tc>
                  <a:txBody>
                    <a:bodyPr/>
                    <a:lstStyle/>
                    <a:p>
                      <a:pPr lvl="0" algn="r"/>
                      <a:endParaRPr lang="en-GB" sz="1400" b="1"/>
                    </a:p>
                  </a:txBody>
                  <a:tcPr marL="68580" marR="68580" marT="34290" marB="34290"/>
                </a:tc>
                <a:tc>
                  <a:txBody>
                    <a:bodyPr/>
                    <a:lstStyle/>
                    <a:p>
                      <a:pPr lvl="0" algn="r"/>
                      <a:endParaRPr lang="en-GB" sz="1400" b="1" dirty="0"/>
                    </a:p>
                  </a:txBody>
                  <a:tcPr marL="68580" marR="68580" marT="34290" marB="34290"/>
                </a:tc>
                <a:tc>
                  <a:txBody>
                    <a:bodyPr/>
                    <a:lstStyle/>
                    <a:p>
                      <a:pPr lvl="0" algn="r"/>
                      <a:endParaRPr lang="en-GB" sz="1400" b="1" dirty="0"/>
                    </a:p>
                  </a:txBody>
                  <a:tcPr marL="68580" marR="68580" marT="34290" marB="34290"/>
                </a:tc>
                <a:extLst>
                  <a:ext uri="{0D108BD9-81ED-4DB2-BD59-A6C34878D82A}">
                    <a16:rowId xmlns:a16="http://schemas.microsoft.com/office/drawing/2014/main" val="1849119665"/>
                  </a:ext>
                </a:extLst>
              </a:tr>
              <a:tr h="599335">
                <a:tc>
                  <a:txBody>
                    <a:bodyPr/>
                    <a:lstStyle/>
                    <a:p>
                      <a:pPr lvl="0"/>
                      <a:r>
                        <a:rPr lang="en-GB" sz="1400"/>
                        <a:t>NET (OUTGOING) RESOURCES</a:t>
                      </a:r>
                    </a:p>
                  </a:txBody>
                  <a:tcPr marL="68580" marR="68580" marT="34290" marB="34290"/>
                </a:tc>
                <a:tc>
                  <a:txBody>
                    <a:bodyPr/>
                    <a:lstStyle/>
                    <a:p>
                      <a:pPr lvl="0" algn="r"/>
                      <a:r>
                        <a:rPr lang="en-GB" sz="1400">
                          <a:solidFill>
                            <a:srgbClr val="FF0000"/>
                          </a:solidFill>
                        </a:rPr>
                        <a:t>(3,390)</a:t>
                      </a:r>
                    </a:p>
                  </a:txBody>
                  <a:tcPr marL="68580" marR="68580" marT="34290" marB="34290"/>
                </a:tc>
                <a:tc>
                  <a:txBody>
                    <a:bodyPr/>
                    <a:lstStyle/>
                    <a:p>
                      <a:pPr lvl="0" algn="r"/>
                      <a:endParaRPr lang="en-GB" sz="1400">
                        <a:solidFill>
                          <a:srgbClr val="FF0000"/>
                        </a:solidFill>
                      </a:endParaRPr>
                    </a:p>
                  </a:txBody>
                  <a:tcPr marL="68580" marR="68580" marT="34290" marB="34290"/>
                </a:tc>
                <a:tc>
                  <a:txBody>
                    <a:bodyPr/>
                    <a:lstStyle/>
                    <a:p>
                      <a:pPr lvl="0" algn="r"/>
                      <a:r>
                        <a:rPr lang="en-GB" sz="1400" dirty="0">
                          <a:solidFill>
                            <a:srgbClr val="FF0000"/>
                          </a:solidFill>
                        </a:rPr>
                        <a:t>(1,308)</a:t>
                      </a:r>
                    </a:p>
                  </a:txBody>
                  <a:tcPr marL="68580" marR="68580" marT="34290" marB="34290"/>
                </a:tc>
                <a:tc>
                  <a:txBody>
                    <a:bodyPr/>
                    <a:lstStyle/>
                    <a:p>
                      <a:pPr lvl="0" algn="r"/>
                      <a:endParaRPr lang="en-GB" sz="1400" dirty="0">
                        <a:solidFill>
                          <a:srgbClr val="FF0000"/>
                        </a:solidFill>
                      </a:endParaRPr>
                    </a:p>
                  </a:txBody>
                  <a:tcPr marL="68580" marR="68580" marT="34290" marB="34290"/>
                </a:tc>
                <a:tc>
                  <a:txBody>
                    <a:bodyPr/>
                    <a:lstStyle/>
                    <a:p>
                      <a:pPr lvl="0" algn="r"/>
                      <a:r>
                        <a:rPr lang="en-GB" sz="1400" dirty="0">
                          <a:solidFill>
                            <a:srgbClr val="FF0000"/>
                          </a:solidFill>
                        </a:rPr>
                        <a:t>(22,558)</a:t>
                      </a:r>
                    </a:p>
                  </a:txBody>
                  <a:tcPr marL="68580" marR="68580" marT="34290" marB="34290"/>
                </a:tc>
                <a:tc>
                  <a:txBody>
                    <a:bodyPr/>
                    <a:lstStyle/>
                    <a:p>
                      <a:pPr lvl="0" algn="r"/>
                      <a:endParaRPr lang="en-GB" sz="1400" dirty="0">
                        <a:solidFill>
                          <a:srgbClr val="000000"/>
                        </a:solidFill>
                      </a:endParaRPr>
                    </a:p>
                  </a:txBody>
                  <a:tcPr marL="68580" marR="68580" marT="34290" marB="34290"/>
                </a:tc>
                <a:extLst>
                  <a:ext uri="{0D108BD9-81ED-4DB2-BD59-A6C34878D82A}">
                    <a16:rowId xmlns:a16="http://schemas.microsoft.com/office/drawing/2014/main" val="1693421060"/>
                  </a:ext>
                </a:extLst>
              </a:tr>
              <a:tr h="341160">
                <a:tc>
                  <a:txBody>
                    <a:bodyPr/>
                    <a:lstStyle/>
                    <a:p>
                      <a:pPr marL="0" marR="0" lvl="0" indent="0" algn="l" defTabSz="914400" rtl="0" fontAlgn="auto" hangingPunct="1">
                        <a:lnSpc>
                          <a:spcPct val="100000"/>
                        </a:lnSpc>
                        <a:spcBef>
                          <a:spcPts val="0"/>
                        </a:spcBef>
                        <a:spcAft>
                          <a:spcPts val="0"/>
                        </a:spcAft>
                        <a:buNone/>
                        <a:tabLst/>
                      </a:pPr>
                      <a:endParaRPr lang="en-GB" sz="1400"/>
                    </a:p>
                  </a:txBody>
                  <a:tcPr marL="68580" marR="68580" marT="34290" marB="34290"/>
                </a:tc>
                <a:tc>
                  <a:txBody>
                    <a:bodyPr/>
                    <a:lstStyle/>
                    <a:p>
                      <a:pPr lvl="0" algn="r"/>
                      <a:endParaRPr lang="en-GB" sz="1400"/>
                    </a:p>
                  </a:txBody>
                  <a:tcPr marL="68580" marR="68580" marT="34290" marB="34290"/>
                </a:tc>
                <a:tc>
                  <a:txBody>
                    <a:bodyPr/>
                    <a:lstStyle/>
                    <a:p>
                      <a:pPr lvl="0" algn="r"/>
                      <a:endParaRPr lang="en-GB" sz="1400"/>
                    </a:p>
                  </a:txBody>
                  <a:tcPr marL="68580" marR="68580" marT="34290" marB="34290"/>
                </a:tc>
                <a:tc>
                  <a:txBody>
                    <a:bodyPr/>
                    <a:lstStyle/>
                    <a:p>
                      <a:pPr lvl="0" algn="r"/>
                      <a:endParaRPr lang="en-GB" sz="1400"/>
                    </a:p>
                  </a:txBody>
                  <a:tcPr marL="68580" marR="68580" marT="34290" marB="34290"/>
                </a:tc>
                <a:tc>
                  <a:txBody>
                    <a:bodyPr/>
                    <a:lstStyle/>
                    <a:p>
                      <a:pPr lvl="0" algn="r"/>
                      <a:endParaRPr lang="en-GB" sz="1400" dirty="0"/>
                    </a:p>
                  </a:txBody>
                  <a:tcPr marL="68580" marR="68580" marT="34290" marB="34290"/>
                </a:tc>
                <a:tc>
                  <a:txBody>
                    <a:bodyPr/>
                    <a:lstStyle/>
                    <a:p>
                      <a:pPr lvl="0" algn="r"/>
                      <a:endParaRPr lang="en-GB" sz="1400"/>
                    </a:p>
                  </a:txBody>
                  <a:tcPr marL="68580" marR="68580" marT="34290" marB="34290"/>
                </a:tc>
                <a:tc>
                  <a:txBody>
                    <a:bodyPr/>
                    <a:lstStyle/>
                    <a:p>
                      <a:pPr lvl="0" algn="r"/>
                      <a:endParaRPr lang="en-GB" sz="1400" dirty="0"/>
                    </a:p>
                  </a:txBody>
                  <a:tcPr marL="68580" marR="68580" marT="34290" marB="34290"/>
                </a:tc>
                <a:extLst>
                  <a:ext uri="{0D108BD9-81ED-4DB2-BD59-A6C34878D82A}">
                    <a16:rowId xmlns:a16="http://schemas.microsoft.com/office/drawing/2014/main" val="1014937688"/>
                  </a:ext>
                </a:extLst>
              </a:tr>
            </a:tbl>
          </a:graphicData>
        </a:graphic>
      </p:graphicFrame>
      <p:pic>
        <p:nvPicPr>
          <p:cNvPr id="4" name="Picture 6" descr="A drawing of a face&#10;&#10;Description generated with high confidence">
            <a:extLst>
              <a:ext uri="{FF2B5EF4-FFF2-40B4-BE49-F238E27FC236}">
                <a16:creationId xmlns:a16="http://schemas.microsoft.com/office/drawing/2014/main" id="{53B0AD0C-011D-45A2-AB4A-DEB9072D5EE1}"/>
              </a:ext>
            </a:extLst>
          </p:cNvPr>
          <p:cNvPicPr>
            <a:picLocks noChangeAspect="1"/>
          </p:cNvPicPr>
          <p:nvPr/>
        </p:nvPicPr>
        <p:blipFill>
          <a:blip r:embed="rId3"/>
          <a:stretch>
            <a:fillRect/>
          </a:stretch>
        </p:blipFill>
        <p:spPr>
          <a:xfrm>
            <a:off x="6834507" y="507816"/>
            <a:ext cx="1199629" cy="1109651"/>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71D07-88FA-4CEC-9421-E51AD2B4B3EB}"/>
              </a:ext>
            </a:extLst>
          </p:cNvPr>
          <p:cNvSpPr txBox="1">
            <a:spLocks noGrp="1"/>
          </p:cNvSpPr>
          <p:nvPr>
            <p:ph type="title"/>
          </p:nvPr>
        </p:nvSpPr>
        <p:spPr/>
        <p:txBody>
          <a:bodyPr/>
          <a:lstStyle/>
          <a:p>
            <a:pPr lvl="0"/>
            <a:r>
              <a:rPr lang="en-GB" dirty="0"/>
              <a:t>Current Financial position</a:t>
            </a:r>
            <a:br>
              <a:rPr lang="en-GB" dirty="0"/>
            </a:br>
            <a:r>
              <a:rPr lang="en-GB" dirty="0">
                <a:solidFill>
                  <a:srgbClr val="FF0000"/>
                </a:solidFill>
              </a:rPr>
              <a:t>Update figures</a:t>
            </a:r>
            <a:endParaRPr lang="en-GB" dirty="0"/>
          </a:p>
        </p:txBody>
      </p:sp>
      <p:graphicFrame>
        <p:nvGraphicFramePr>
          <p:cNvPr id="3" name="Table 4">
            <a:extLst>
              <a:ext uri="{FF2B5EF4-FFF2-40B4-BE49-F238E27FC236}">
                <a16:creationId xmlns:a16="http://schemas.microsoft.com/office/drawing/2014/main" id="{D6E50965-B5C1-47FB-9970-161232A9D532}"/>
              </a:ext>
            </a:extLst>
          </p:cNvPr>
          <p:cNvGraphicFramePr>
            <a:graphicFrameLocks noGrp="1"/>
          </p:cNvGraphicFramePr>
          <p:nvPr>
            <p:extLst>
              <p:ext uri="{D42A27DB-BD31-4B8C-83A1-F6EECF244321}">
                <p14:modId xmlns:p14="http://schemas.microsoft.com/office/powerpoint/2010/main" val="3830687407"/>
              </p:ext>
            </p:extLst>
          </p:nvPr>
        </p:nvGraphicFramePr>
        <p:xfrm>
          <a:off x="755576" y="2348878"/>
          <a:ext cx="7848872" cy="3162018"/>
        </p:xfrm>
        <a:graphic>
          <a:graphicData uri="http://schemas.openxmlformats.org/drawingml/2006/table">
            <a:tbl>
              <a:tblPr firstRow="1" bandRow="1">
                <a:effectLst/>
                <a:tableStyleId>{0505E3EF-67EA-436B-97B2-0124C06EBD24}</a:tableStyleId>
              </a:tblPr>
              <a:tblGrid>
                <a:gridCol w="3468537">
                  <a:extLst>
                    <a:ext uri="{9D8B030D-6E8A-4147-A177-3AD203B41FA5}">
                      <a16:colId xmlns:a16="http://schemas.microsoft.com/office/drawing/2014/main" val="872919207"/>
                    </a:ext>
                  </a:extLst>
                </a:gridCol>
                <a:gridCol w="2219872">
                  <a:extLst>
                    <a:ext uri="{9D8B030D-6E8A-4147-A177-3AD203B41FA5}">
                      <a16:colId xmlns:a16="http://schemas.microsoft.com/office/drawing/2014/main" val="991536959"/>
                    </a:ext>
                  </a:extLst>
                </a:gridCol>
                <a:gridCol w="2160463">
                  <a:extLst>
                    <a:ext uri="{9D8B030D-6E8A-4147-A177-3AD203B41FA5}">
                      <a16:colId xmlns:a16="http://schemas.microsoft.com/office/drawing/2014/main" val="3280113001"/>
                    </a:ext>
                  </a:extLst>
                </a:gridCol>
              </a:tblGrid>
              <a:tr h="500888">
                <a:tc>
                  <a:txBody>
                    <a:bodyPr/>
                    <a:lstStyle/>
                    <a:p>
                      <a:pPr lvl="0"/>
                      <a:endParaRPr lang="en-GB" sz="1400"/>
                    </a:p>
                  </a:txBody>
                  <a:tcPr marL="68580" marR="68580" marT="34290" marB="34290"/>
                </a:tc>
                <a:tc>
                  <a:txBody>
                    <a:bodyPr/>
                    <a:lstStyle/>
                    <a:p>
                      <a:pPr lvl="0"/>
                      <a:r>
                        <a:rPr lang="en-GB" sz="1800" dirty="0"/>
                        <a:t>To 29 Feb 2024</a:t>
                      </a:r>
                    </a:p>
                  </a:txBody>
                  <a:tcPr marL="68580" marR="68580" marT="34290" marB="34290"/>
                </a:tc>
                <a:tc>
                  <a:txBody>
                    <a:bodyPr/>
                    <a:lstStyle/>
                    <a:p>
                      <a:pPr lvl="0"/>
                      <a:r>
                        <a:rPr lang="en-GB" sz="1800" dirty="0"/>
                        <a:t>Forecast for year</a:t>
                      </a:r>
                    </a:p>
                  </a:txBody>
                  <a:tcPr marL="68580" marR="68580" marT="34290" marB="34290"/>
                </a:tc>
                <a:extLst>
                  <a:ext uri="{0D108BD9-81ED-4DB2-BD59-A6C34878D82A}">
                    <a16:rowId xmlns:a16="http://schemas.microsoft.com/office/drawing/2014/main" val="3387520583"/>
                  </a:ext>
                </a:extLst>
              </a:tr>
              <a:tr h="500888">
                <a:tc>
                  <a:txBody>
                    <a:bodyPr/>
                    <a:lstStyle/>
                    <a:p>
                      <a:pPr lvl="0"/>
                      <a:r>
                        <a:rPr lang="en-GB" sz="1800" dirty="0"/>
                        <a:t>Income</a:t>
                      </a:r>
                    </a:p>
                  </a:txBody>
                  <a:tcPr marL="68580" marR="68580" marT="34290" marB="34290"/>
                </a:tc>
                <a:tc>
                  <a:txBody>
                    <a:bodyPr/>
                    <a:lstStyle/>
                    <a:p>
                      <a:pPr lvl="0" algn="r" fontAlgn="b"/>
                      <a:r>
                        <a:rPr lang="en-GB" sz="2000" b="0" i="0" u="none" strike="noStrike" dirty="0">
                          <a:latin typeface="Calibri"/>
                        </a:rPr>
                        <a:t>35,930</a:t>
                      </a:r>
                    </a:p>
                  </a:txBody>
                  <a:tcPr marL="0" marR="0" marT="0" marB="0" anchor="b"/>
                </a:tc>
                <a:tc>
                  <a:txBody>
                    <a:bodyPr/>
                    <a:lstStyle/>
                    <a:p>
                      <a:pPr lvl="0" algn="r" fontAlgn="b"/>
                      <a:r>
                        <a:rPr lang="en-GB" sz="2000" b="0" i="0" u="none" strike="noStrike" dirty="0">
                          <a:latin typeface="Calibri"/>
                        </a:rPr>
                        <a:t>73,990</a:t>
                      </a:r>
                    </a:p>
                  </a:txBody>
                  <a:tcPr marL="0" marR="0" marT="0" marB="0" anchor="b"/>
                </a:tc>
                <a:extLst>
                  <a:ext uri="{0D108BD9-81ED-4DB2-BD59-A6C34878D82A}">
                    <a16:rowId xmlns:a16="http://schemas.microsoft.com/office/drawing/2014/main" val="2897511738"/>
                  </a:ext>
                </a:extLst>
              </a:tr>
              <a:tr h="500888">
                <a:tc>
                  <a:txBody>
                    <a:bodyPr/>
                    <a:lstStyle/>
                    <a:p>
                      <a:pPr lvl="0"/>
                      <a:r>
                        <a:rPr lang="en-GB" sz="1800"/>
                        <a:t>Expenditure</a:t>
                      </a:r>
                    </a:p>
                  </a:txBody>
                  <a:tcPr marL="68580" marR="68580" marT="34290" marB="34290"/>
                </a:tc>
                <a:tc>
                  <a:txBody>
                    <a:bodyPr/>
                    <a:lstStyle/>
                    <a:p>
                      <a:pPr lvl="0" algn="r" fontAlgn="b"/>
                      <a:r>
                        <a:rPr lang="en-GB" sz="2000" b="0" i="0" u="none" strike="noStrike" dirty="0">
                          <a:latin typeface="Calibri"/>
                        </a:rPr>
                        <a:t>38,971</a:t>
                      </a:r>
                    </a:p>
                  </a:txBody>
                  <a:tcPr marL="0" marR="0" marT="0" marB="0" anchor="b"/>
                </a:tc>
                <a:tc>
                  <a:txBody>
                    <a:bodyPr/>
                    <a:lstStyle/>
                    <a:p>
                      <a:pPr lvl="0" algn="r" fontAlgn="b"/>
                      <a:r>
                        <a:rPr lang="en-GB" sz="2000" b="0" i="0" u="none" strike="noStrike" dirty="0">
                          <a:latin typeface="Calibri"/>
                        </a:rPr>
                        <a:t>83,633</a:t>
                      </a:r>
                    </a:p>
                  </a:txBody>
                  <a:tcPr marL="0" marR="0" marT="0" marB="0" anchor="b"/>
                </a:tc>
                <a:extLst>
                  <a:ext uri="{0D108BD9-81ED-4DB2-BD59-A6C34878D82A}">
                    <a16:rowId xmlns:a16="http://schemas.microsoft.com/office/drawing/2014/main" val="3408170093"/>
                  </a:ext>
                </a:extLst>
              </a:tr>
              <a:tr h="657578">
                <a:tc>
                  <a:txBody>
                    <a:bodyPr/>
                    <a:lstStyle/>
                    <a:p>
                      <a:pPr lvl="0"/>
                      <a:r>
                        <a:rPr lang="en-GB" sz="1800"/>
                        <a:t>Net incoming/(outgoing) resources</a:t>
                      </a:r>
                    </a:p>
                  </a:txBody>
                  <a:tcPr marL="68580" marR="68580" marT="34290" marB="34290"/>
                </a:tc>
                <a:tc>
                  <a:txBody>
                    <a:bodyPr/>
                    <a:lstStyle/>
                    <a:p>
                      <a:pPr lvl="0" algn="r" fontAlgn="b"/>
                      <a:r>
                        <a:rPr lang="en-GB" sz="2000" b="0" i="0" u="none" strike="noStrike" dirty="0">
                          <a:solidFill>
                            <a:srgbClr val="FF0000"/>
                          </a:solidFill>
                          <a:latin typeface="Calibri"/>
                        </a:rPr>
                        <a:t>3,041</a:t>
                      </a:r>
                    </a:p>
                  </a:txBody>
                  <a:tcPr marL="0" marR="0" marT="0" marB="0" anchor="b"/>
                </a:tc>
                <a:tc>
                  <a:txBody>
                    <a:bodyPr/>
                    <a:lstStyle/>
                    <a:p>
                      <a:pPr lvl="0" algn="r" fontAlgn="b"/>
                      <a:r>
                        <a:rPr lang="en-GB" sz="2000" b="0" i="0" u="none" strike="noStrike" dirty="0">
                          <a:solidFill>
                            <a:srgbClr val="FF0000"/>
                          </a:solidFill>
                          <a:latin typeface="Calibri"/>
                        </a:rPr>
                        <a:t>9,643</a:t>
                      </a:r>
                    </a:p>
                  </a:txBody>
                  <a:tcPr marL="0" marR="0" marT="0" marB="0" anchor="b"/>
                </a:tc>
                <a:extLst>
                  <a:ext uri="{0D108BD9-81ED-4DB2-BD59-A6C34878D82A}">
                    <a16:rowId xmlns:a16="http://schemas.microsoft.com/office/drawing/2014/main" val="2634004142"/>
                  </a:ext>
                </a:extLst>
              </a:tr>
              <a:tr h="500888">
                <a:tc>
                  <a:txBody>
                    <a:bodyPr/>
                    <a:lstStyle/>
                    <a:p>
                      <a:pPr lvl="0"/>
                      <a:endParaRPr lang="en-GB" sz="1800"/>
                    </a:p>
                  </a:txBody>
                  <a:tcPr marL="68580" marR="68580" marT="34290" marB="34290"/>
                </a:tc>
                <a:tc>
                  <a:txBody>
                    <a:bodyPr/>
                    <a:lstStyle/>
                    <a:p>
                      <a:pPr lvl="0"/>
                      <a:endParaRPr lang="en-GB" sz="2000" dirty="0"/>
                    </a:p>
                  </a:txBody>
                  <a:tcPr marL="68580" marR="68580" marT="34290" marB="34290"/>
                </a:tc>
                <a:tc>
                  <a:txBody>
                    <a:bodyPr/>
                    <a:lstStyle/>
                    <a:p>
                      <a:pPr lvl="0"/>
                      <a:endParaRPr lang="en-GB" sz="2000" dirty="0"/>
                    </a:p>
                  </a:txBody>
                  <a:tcPr marL="68580" marR="68580" marT="34290" marB="34290"/>
                </a:tc>
                <a:extLst>
                  <a:ext uri="{0D108BD9-81ED-4DB2-BD59-A6C34878D82A}">
                    <a16:rowId xmlns:a16="http://schemas.microsoft.com/office/drawing/2014/main" val="2376066288"/>
                  </a:ext>
                </a:extLst>
              </a:tr>
              <a:tr h="500888">
                <a:tc>
                  <a:txBody>
                    <a:bodyPr/>
                    <a:lstStyle/>
                    <a:p>
                      <a:pPr lvl="0"/>
                      <a:r>
                        <a:rPr lang="en-GB" sz="1800" dirty="0"/>
                        <a:t>Total</a:t>
                      </a:r>
                      <a:r>
                        <a:rPr lang="en-GB" sz="1800" baseline="0" dirty="0"/>
                        <a:t> Funds carried forward</a:t>
                      </a:r>
                      <a:endParaRPr lang="en-GB" sz="1800" dirty="0"/>
                    </a:p>
                  </a:txBody>
                  <a:tcPr marL="68580" marR="68580" marT="34290" marB="34290"/>
                </a:tc>
                <a:tc>
                  <a:txBody>
                    <a:bodyPr/>
                    <a:lstStyle/>
                    <a:p>
                      <a:pPr lvl="0" algn="r"/>
                      <a:r>
                        <a:rPr lang="en-GB" sz="2000" b="1" dirty="0"/>
                        <a:t>14,108</a:t>
                      </a:r>
                    </a:p>
                  </a:txBody>
                  <a:tcPr marL="68580" marR="68580" marT="34290" marB="34290"/>
                </a:tc>
                <a:tc>
                  <a:txBody>
                    <a:bodyPr/>
                    <a:lstStyle/>
                    <a:p>
                      <a:pPr lvl="0" algn="r"/>
                      <a:r>
                        <a:rPr lang="en-GB" sz="2000" b="1" dirty="0"/>
                        <a:t>7,506</a:t>
                      </a:r>
                    </a:p>
                  </a:txBody>
                  <a:tcPr marL="68580" marR="68580" marT="34290" marB="34290"/>
                </a:tc>
                <a:extLst>
                  <a:ext uri="{0D108BD9-81ED-4DB2-BD59-A6C34878D82A}">
                    <a16:rowId xmlns:a16="http://schemas.microsoft.com/office/drawing/2014/main" val="1519592939"/>
                  </a:ext>
                </a:extLst>
              </a:tr>
            </a:tbl>
          </a:graphicData>
        </a:graphic>
      </p:graphicFrame>
      <p:pic>
        <p:nvPicPr>
          <p:cNvPr id="5" name="Picture 2">
            <a:extLst>
              <a:ext uri="{FF2B5EF4-FFF2-40B4-BE49-F238E27FC236}">
                <a16:creationId xmlns:a16="http://schemas.microsoft.com/office/drawing/2014/main" id="{7E7BD8FA-1CD5-47DF-BC07-377A46A7D2C3}"/>
              </a:ext>
            </a:extLst>
          </p:cNvPr>
          <p:cNvPicPr>
            <a:picLocks noChangeAspect="1"/>
          </p:cNvPicPr>
          <p:nvPr/>
        </p:nvPicPr>
        <p:blipFill>
          <a:blip r:embed="rId3"/>
          <a:stretch>
            <a:fillRect/>
          </a:stretch>
        </p:blipFill>
        <p:spPr>
          <a:xfrm>
            <a:off x="6957312" y="716741"/>
            <a:ext cx="1197969" cy="1106517"/>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71D07-88FA-4CEC-9421-E51AD2B4B3EB}"/>
              </a:ext>
            </a:extLst>
          </p:cNvPr>
          <p:cNvSpPr txBox="1">
            <a:spLocks noGrp="1"/>
          </p:cNvSpPr>
          <p:nvPr>
            <p:ph type="title"/>
          </p:nvPr>
        </p:nvSpPr>
        <p:spPr/>
        <p:txBody>
          <a:bodyPr/>
          <a:lstStyle/>
          <a:p>
            <a:pPr lvl="0"/>
            <a:r>
              <a:rPr lang="en-GB" dirty="0"/>
              <a:t>Statement of Financial Position</a:t>
            </a:r>
          </a:p>
        </p:txBody>
      </p:sp>
      <p:graphicFrame>
        <p:nvGraphicFramePr>
          <p:cNvPr id="3" name="Table 4">
            <a:extLst>
              <a:ext uri="{FF2B5EF4-FFF2-40B4-BE49-F238E27FC236}">
                <a16:creationId xmlns:a16="http://schemas.microsoft.com/office/drawing/2014/main" id="{D6E50965-B5C1-47FB-9970-161232A9D532}"/>
              </a:ext>
            </a:extLst>
          </p:cNvPr>
          <p:cNvGraphicFramePr>
            <a:graphicFrameLocks noGrp="1"/>
          </p:cNvGraphicFramePr>
          <p:nvPr>
            <p:extLst>
              <p:ext uri="{D42A27DB-BD31-4B8C-83A1-F6EECF244321}">
                <p14:modId xmlns:p14="http://schemas.microsoft.com/office/powerpoint/2010/main" val="3751992836"/>
              </p:ext>
            </p:extLst>
          </p:nvPr>
        </p:nvGraphicFramePr>
        <p:xfrm>
          <a:off x="852353" y="2037541"/>
          <a:ext cx="7274769" cy="4612742"/>
        </p:xfrm>
        <a:graphic>
          <a:graphicData uri="http://schemas.openxmlformats.org/drawingml/2006/table">
            <a:tbl>
              <a:tblPr firstRow="1" bandRow="1">
                <a:effectLst/>
                <a:tableStyleId>{0505E3EF-67EA-436B-97B2-0124C06EBD24}</a:tableStyleId>
              </a:tblPr>
              <a:tblGrid>
                <a:gridCol w="2958068">
                  <a:extLst>
                    <a:ext uri="{9D8B030D-6E8A-4147-A177-3AD203B41FA5}">
                      <a16:colId xmlns:a16="http://schemas.microsoft.com/office/drawing/2014/main" val="872919207"/>
                    </a:ext>
                  </a:extLst>
                </a:gridCol>
                <a:gridCol w="881127">
                  <a:extLst>
                    <a:ext uri="{9D8B030D-6E8A-4147-A177-3AD203B41FA5}">
                      <a16:colId xmlns:a16="http://schemas.microsoft.com/office/drawing/2014/main" val="379054618"/>
                    </a:ext>
                  </a:extLst>
                </a:gridCol>
                <a:gridCol w="988672">
                  <a:extLst>
                    <a:ext uri="{9D8B030D-6E8A-4147-A177-3AD203B41FA5}">
                      <a16:colId xmlns:a16="http://schemas.microsoft.com/office/drawing/2014/main" val="868317265"/>
                    </a:ext>
                  </a:extLst>
                </a:gridCol>
                <a:gridCol w="214654">
                  <a:extLst>
                    <a:ext uri="{9D8B030D-6E8A-4147-A177-3AD203B41FA5}">
                      <a16:colId xmlns:a16="http://schemas.microsoft.com/office/drawing/2014/main" val="118494187"/>
                    </a:ext>
                  </a:extLst>
                </a:gridCol>
                <a:gridCol w="1080120">
                  <a:extLst>
                    <a:ext uri="{9D8B030D-6E8A-4147-A177-3AD203B41FA5}">
                      <a16:colId xmlns:a16="http://schemas.microsoft.com/office/drawing/2014/main" val="991536959"/>
                    </a:ext>
                  </a:extLst>
                </a:gridCol>
                <a:gridCol w="1152128">
                  <a:extLst>
                    <a:ext uri="{9D8B030D-6E8A-4147-A177-3AD203B41FA5}">
                      <a16:colId xmlns:a16="http://schemas.microsoft.com/office/drawing/2014/main" val="3280113001"/>
                    </a:ext>
                  </a:extLst>
                </a:gridCol>
              </a:tblGrid>
              <a:tr h="500888">
                <a:tc>
                  <a:txBody>
                    <a:bodyPr/>
                    <a:lstStyle/>
                    <a:p>
                      <a:pPr lvl="0"/>
                      <a:endParaRPr lang="en-GB" sz="1400" dirty="0"/>
                    </a:p>
                  </a:txBody>
                  <a:tcPr marL="68580" marR="68580" marT="34290" marB="34290"/>
                </a:tc>
                <a:tc grid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800" b="1" kern="1200" dirty="0">
                          <a:solidFill>
                            <a:schemeClr val="dk1"/>
                          </a:solidFill>
                          <a:latin typeface="+mn-lt"/>
                          <a:ea typeface="+mn-ea"/>
                          <a:cs typeface="+mn-cs"/>
                        </a:rPr>
                        <a:t>31 Aug 23</a:t>
                      </a:r>
                    </a:p>
                  </a:txBody>
                  <a:tcPr marL="68580" marR="68580" marT="34290" marB="34290" anchor="ctr"/>
                </a:tc>
                <a:tc hMerge="1">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800" dirty="0"/>
                        <a:t>31 Aug 21</a:t>
                      </a:r>
                    </a:p>
                  </a:txBody>
                  <a:tcPr marL="68580" marR="68580" marT="34290" marB="34290" anchor="ctr"/>
                </a:tc>
                <a:tc>
                  <a:txBody>
                    <a:bodyPr/>
                    <a:lstStyle/>
                    <a:p>
                      <a:pPr lvl="0"/>
                      <a:endParaRPr lang="en-GB" sz="1400" dirty="0"/>
                    </a:p>
                  </a:txBody>
                  <a:tcPr marL="68580" marR="68580" marT="34290" marB="34290" anchor="ctr"/>
                </a:tc>
                <a:tc gridSpan="2">
                  <a:txBody>
                    <a:bodyPr/>
                    <a:lstStyle/>
                    <a:p>
                      <a:pPr lvl="0" algn="ctr" fontAlgn="ctr"/>
                      <a:r>
                        <a:rPr lang="en-GB" sz="1800" dirty="0"/>
                        <a:t>31 Aug 22</a:t>
                      </a:r>
                    </a:p>
                  </a:txBody>
                  <a:tcPr marL="68580" marR="68580" marT="34290" marB="34290" anchor="ctr"/>
                </a:tc>
                <a:tc hMerge="1">
                  <a:txBody>
                    <a:bodyPr/>
                    <a:lstStyle/>
                    <a:p>
                      <a:pPr lvl="0" algn="ctr"/>
                      <a:r>
                        <a:rPr lang="en-GB" sz="1400" dirty="0"/>
                        <a:t>31 Aug 20</a:t>
                      </a:r>
                    </a:p>
                  </a:txBody>
                  <a:tcPr marL="68580" marR="68580" marT="34290" marB="34290"/>
                </a:tc>
                <a:extLst>
                  <a:ext uri="{0D108BD9-81ED-4DB2-BD59-A6C34878D82A}">
                    <a16:rowId xmlns:a16="http://schemas.microsoft.com/office/drawing/2014/main" val="3387520583"/>
                  </a:ext>
                </a:extLst>
              </a:tr>
              <a:tr h="500888">
                <a:tc>
                  <a:txBody>
                    <a:bodyPr/>
                    <a:lstStyle/>
                    <a:p>
                      <a:pPr lvl="0" algn="l" fontAlgn="ctr"/>
                      <a:r>
                        <a:rPr lang="en-GB" sz="1800" dirty="0">
                          <a:latin typeface="+mn-lt"/>
                        </a:rPr>
                        <a:t>Funds Brought Forward</a:t>
                      </a: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 hangingPunct="1"/>
                      <a:r>
                        <a:rPr lang="en-GB" sz="1800" dirty="0">
                          <a:latin typeface="+mn-lt"/>
                        </a:rPr>
                        <a:t>39,707</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 hangingPunct="1"/>
                      <a:r>
                        <a:rPr lang="en-GB" sz="1800" dirty="0">
                          <a:latin typeface="+mn-lt"/>
                        </a:rPr>
                        <a:t>41,653</a:t>
                      </a:r>
                    </a:p>
                  </a:txBody>
                  <a:tcPr marL="68580" marR="68580" marT="34290" marB="34290" anchor="ctr"/>
                </a:tc>
                <a:extLst>
                  <a:ext uri="{0D108BD9-81ED-4DB2-BD59-A6C34878D82A}">
                    <a16:rowId xmlns:a16="http://schemas.microsoft.com/office/drawing/2014/main" val="2897511738"/>
                  </a:ext>
                </a:extLst>
              </a:tr>
              <a:tr h="500888">
                <a:tc>
                  <a:txBody>
                    <a:bodyPr/>
                    <a:lstStyle/>
                    <a:p>
                      <a:pPr lvl="0" algn="l" fontAlgn="ctr"/>
                      <a:r>
                        <a:rPr lang="en-GB" sz="1800" dirty="0">
                          <a:latin typeface="+mn-lt"/>
                        </a:rPr>
                        <a:t>Net Income/</a:t>
                      </a:r>
                      <a:r>
                        <a:rPr lang="en-GB" sz="1800" dirty="0">
                          <a:solidFill>
                            <a:srgbClr val="FF0000"/>
                          </a:solidFill>
                          <a:latin typeface="+mn-lt"/>
                        </a:rPr>
                        <a:t>Expenditure</a:t>
                      </a:r>
                    </a:p>
                  </a:txBody>
                  <a:tcPr marL="68580" marR="68580" marT="34290" marB="34290" anchor="ctr"/>
                </a:tc>
                <a:tc>
                  <a:txBody>
                    <a:bodyPr/>
                    <a:lstStyle/>
                    <a:p>
                      <a:pPr lvl="0" algn="r" fontAlgn="ctr"/>
                      <a:endParaRPr lang="en-GB" sz="1800">
                        <a:latin typeface="+mn-lt"/>
                      </a:endParaRPr>
                    </a:p>
                  </a:txBody>
                  <a:tcPr marL="68580" marR="68580" marT="34290" marB="34290" anchor="ctr"/>
                </a:tc>
                <a:tc>
                  <a:txBody>
                    <a:bodyPr/>
                    <a:lstStyle/>
                    <a:p>
                      <a:pPr lvl="0" algn="r" fontAlgn="base" hangingPunct="0"/>
                      <a:r>
                        <a:rPr lang="en-GB" sz="1800" dirty="0">
                          <a:solidFill>
                            <a:srgbClr val="FF0000"/>
                          </a:solidFill>
                          <a:latin typeface="+mn-lt"/>
                        </a:rPr>
                        <a:t>22,558</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a:latin typeface="+mn-lt"/>
                      </a:endParaRPr>
                    </a:p>
                  </a:txBody>
                  <a:tcPr marL="68580" marR="68580" marT="34290" marB="34290" anchor="ctr"/>
                </a:tc>
                <a:tc>
                  <a:txBody>
                    <a:bodyPr/>
                    <a:lstStyle/>
                    <a:p>
                      <a:pPr lvl="0" algn="r" fontAlgn="base" hangingPunct="0"/>
                      <a:r>
                        <a:rPr lang="en-GB" sz="1800" dirty="0">
                          <a:solidFill>
                            <a:srgbClr val="FF0000"/>
                          </a:solidFill>
                          <a:latin typeface="+mn-lt"/>
                        </a:rPr>
                        <a:t>1,946</a:t>
                      </a:r>
                    </a:p>
                  </a:txBody>
                  <a:tcPr marL="68580" marR="68580" marT="34290" marB="34290" anchor="ctr"/>
                </a:tc>
                <a:extLst>
                  <a:ext uri="{0D108BD9-81ED-4DB2-BD59-A6C34878D82A}">
                    <a16:rowId xmlns:a16="http://schemas.microsoft.com/office/drawing/2014/main" val="3408170093"/>
                  </a:ext>
                </a:extLst>
              </a:tr>
              <a:tr h="441554">
                <a:tc>
                  <a:txBody>
                    <a:bodyPr/>
                    <a:lstStyle/>
                    <a:p>
                      <a:pPr lvl="0" algn="l" fontAlgn="ctr"/>
                      <a:r>
                        <a:rPr lang="en-GB" sz="1800" dirty="0">
                          <a:latin typeface="+mn-lt"/>
                        </a:rPr>
                        <a:t>Funds Carried Forward</a:t>
                      </a: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latin typeface="+mn-lt"/>
                        </a:rPr>
                        <a:t>17,149</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latin typeface="+mn-lt"/>
                        </a:rPr>
                        <a:t>39,707</a:t>
                      </a:r>
                    </a:p>
                  </a:txBody>
                  <a:tcPr marL="68580" marR="68580" marT="34290" marB="34290" anchor="ctr"/>
                </a:tc>
                <a:extLst>
                  <a:ext uri="{0D108BD9-81ED-4DB2-BD59-A6C34878D82A}">
                    <a16:rowId xmlns:a16="http://schemas.microsoft.com/office/drawing/2014/main" val="2634004142"/>
                  </a:ext>
                </a:extLst>
              </a:tr>
              <a:tr h="500888">
                <a:tc>
                  <a:txBody>
                    <a:bodyPr/>
                    <a:lstStyle/>
                    <a:p>
                      <a:pPr lvl="0" algn="l" fontAlgn="ctr"/>
                      <a:r>
                        <a:rPr lang="en-GB" sz="1800" dirty="0">
                          <a:latin typeface="+mn-lt"/>
                        </a:rPr>
                        <a:t>Represented by:</a:t>
                      </a: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extLst>
                  <a:ext uri="{0D108BD9-81ED-4DB2-BD59-A6C34878D82A}">
                    <a16:rowId xmlns:a16="http://schemas.microsoft.com/office/drawing/2014/main" val="2376066288"/>
                  </a:ext>
                </a:extLst>
              </a:tr>
              <a:tr h="500888">
                <a:tc>
                  <a:txBody>
                    <a:bodyPr/>
                    <a:lstStyle/>
                    <a:p>
                      <a:pPr lvl="0" algn="l" fontAlgn="ctr"/>
                      <a:r>
                        <a:rPr lang="en-GB" sz="1800" dirty="0">
                          <a:latin typeface="+mn-lt"/>
                        </a:rPr>
                        <a:t>Assets – </a:t>
                      </a:r>
                    </a:p>
                    <a:p>
                      <a:pPr lvl="0" algn="l" fontAlgn="ctr"/>
                      <a:r>
                        <a:rPr lang="en-GB" sz="1800" dirty="0">
                          <a:latin typeface="+mn-lt"/>
                        </a:rPr>
                        <a:t>Fixed Assets</a:t>
                      </a:r>
                    </a:p>
                    <a:p>
                      <a:pPr lvl="0" algn="l" fontAlgn="ctr"/>
                      <a:r>
                        <a:rPr lang="en-GB" sz="1800" dirty="0">
                          <a:latin typeface="+mn-lt"/>
                        </a:rPr>
                        <a:t>Bank</a:t>
                      </a:r>
                    </a:p>
                    <a:p>
                      <a:pPr lvl="0" algn="l" fontAlgn="ctr"/>
                      <a:r>
                        <a:rPr lang="en-GB" sz="1800" dirty="0">
                          <a:latin typeface="+mn-lt"/>
                        </a:rPr>
                        <a:t>Debtors</a:t>
                      </a:r>
                    </a:p>
                  </a:txBody>
                  <a:tcPr marL="68580" marR="68580" marT="34290" marB="34290" anchor="ctr"/>
                </a:tc>
                <a:tc>
                  <a:txBody>
                    <a:bodyPr/>
                    <a:lstStyle/>
                    <a:p>
                      <a:pPr marL="0" lvl="0" algn="r" defTabSz="457200" rtl="0" eaLnBrk="1" fontAlgn="base" latinLnBrk="0" hangingPunct="0"/>
                      <a:endParaRPr lang="en-GB" sz="1800" b="0" kern="1200" dirty="0">
                        <a:solidFill>
                          <a:schemeClr val="dk1"/>
                        </a:solidFill>
                        <a:latin typeface="+mn-lt"/>
                        <a:ea typeface="+mn-ea"/>
                        <a:cs typeface="+mn-cs"/>
                      </a:endParaRPr>
                    </a:p>
                    <a:p>
                      <a:pPr marL="0" lvl="0" algn="r" defTabSz="457200" rtl="0" eaLnBrk="1" fontAlgn="base" latinLnBrk="0" hangingPunct="0"/>
                      <a:endParaRPr lang="en-GB" sz="1800" b="0" kern="1200" dirty="0">
                        <a:solidFill>
                          <a:schemeClr val="dk1"/>
                        </a:solidFill>
                        <a:latin typeface="+mn-lt"/>
                        <a:ea typeface="+mn-ea"/>
                        <a:cs typeface="+mn-cs"/>
                      </a:endParaRPr>
                    </a:p>
                    <a:p>
                      <a:pPr marL="0" lvl="0" algn="r" defTabSz="457200" rtl="0" eaLnBrk="1" fontAlgn="base" latinLnBrk="0" hangingPunct="0"/>
                      <a:r>
                        <a:rPr lang="en-GB" sz="1800" b="0" u="none" kern="1200" dirty="0">
                          <a:solidFill>
                            <a:schemeClr val="dk1"/>
                          </a:solidFill>
                          <a:latin typeface="+mn-lt"/>
                          <a:ea typeface="+mn-ea"/>
                          <a:cs typeface="+mn-cs"/>
                        </a:rPr>
                        <a:t>21,172</a:t>
                      </a:r>
                    </a:p>
                    <a:p>
                      <a:pPr marL="0" lvl="0" algn="r" defTabSz="457200" rtl="0" eaLnBrk="1" fontAlgn="base" latinLnBrk="0" hangingPunct="0"/>
                      <a:r>
                        <a:rPr lang="en-GB" sz="1800" b="0" u="sng" kern="1200" dirty="0">
                          <a:solidFill>
                            <a:schemeClr val="dk1"/>
                          </a:solidFill>
                          <a:latin typeface="+mn-lt"/>
                          <a:ea typeface="+mn-ea"/>
                          <a:cs typeface="+mn-cs"/>
                        </a:rPr>
                        <a:t>12,390</a:t>
                      </a:r>
                    </a:p>
                  </a:txBody>
                  <a:tcPr marL="68580" marR="68580" marT="34290" marB="34290" anchor="ctr"/>
                </a:tc>
                <a:tc>
                  <a:txBody>
                    <a:bodyPr/>
                    <a:lstStyle/>
                    <a:p>
                      <a:pPr marL="0" lvl="0" algn="r" defTabSz="457200" rtl="0" eaLnBrk="1" fontAlgn="base" latinLnBrk="0" hangingPunct="0"/>
                      <a:endParaRPr lang="en-GB" sz="1800" kern="1200" dirty="0">
                        <a:solidFill>
                          <a:schemeClr val="dk1"/>
                        </a:solidFill>
                        <a:latin typeface="+mn-lt"/>
                        <a:ea typeface="+mn-ea"/>
                        <a:cs typeface="+mn-cs"/>
                      </a:endParaRPr>
                    </a:p>
                    <a:p>
                      <a:pPr marL="0" lvl="0" algn="r" defTabSz="457200" rtl="0" eaLnBrk="1" fontAlgn="base" latinLnBrk="0" hangingPunct="0"/>
                      <a:r>
                        <a:rPr lang="en-GB" sz="1800" kern="1200" dirty="0">
                          <a:solidFill>
                            <a:schemeClr val="dk1"/>
                          </a:solidFill>
                          <a:latin typeface="+mn-lt"/>
                          <a:ea typeface="+mn-ea"/>
                          <a:cs typeface="+mn-cs"/>
                        </a:rPr>
                        <a:t>1,600</a:t>
                      </a:r>
                    </a:p>
                    <a:p>
                      <a:pPr marL="0" lvl="0" algn="r" defTabSz="457200" rtl="0" eaLnBrk="1" fontAlgn="base" latinLnBrk="0" hangingPunct="0"/>
                      <a:endParaRPr lang="en-GB" sz="1800" kern="1200" dirty="0">
                        <a:solidFill>
                          <a:schemeClr val="dk1"/>
                        </a:solidFill>
                        <a:latin typeface="+mn-lt"/>
                        <a:ea typeface="+mn-ea"/>
                        <a:cs typeface="+mn-cs"/>
                      </a:endParaRPr>
                    </a:p>
                    <a:p>
                      <a:pPr marL="0" lvl="0" algn="r" defTabSz="457200" rtl="0" eaLnBrk="1" fontAlgn="base" latinLnBrk="0" hangingPunct="0"/>
                      <a:r>
                        <a:rPr lang="en-GB" sz="1800" kern="1200" dirty="0">
                          <a:solidFill>
                            <a:schemeClr val="dk1"/>
                          </a:solidFill>
                          <a:latin typeface="+mn-lt"/>
                          <a:ea typeface="+mn-ea"/>
                          <a:cs typeface="+mn-cs"/>
                        </a:rPr>
                        <a:t>33,562</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marL="0" lvl="0" algn="r" defTabSz="457200" rtl="0" eaLnBrk="1" fontAlgn="base" latinLnBrk="0" hangingPunct="0"/>
                      <a:endParaRPr lang="en-GB" sz="1800" b="0" kern="1200" dirty="0">
                        <a:solidFill>
                          <a:schemeClr val="dk1"/>
                        </a:solidFill>
                        <a:latin typeface="+mn-lt"/>
                        <a:ea typeface="+mn-ea"/>
                        <a:cs typeface="+mn-cs"/>
                      </a:endParaRPr>
                    </a:p>
                    <a:p>
                      <a:pPr marL="0" lvl="0" algn="r" defTabSz="457200" rtl="0" eaLnBrk="1" fontAlgn="base" latinLnBrk="0" hangingPunct="0"/>
                      <a:endParaRPr lang="en-GB" sz="1800" b="0" kern="1200" dirty="0">
                        <a:solidFill>
                          <a:schemeClr val="dk1"/>
                        </a:solidFill>
                        <a:latin typeface="+mn-lt"/>
                        <a:ea typeface="+mn-ea"/>
                        <a:cs typeface="+mn-cs"/>
                      </a:endParaRPr>
                    </a:p>
                    <a:p>
                      <a:pPr marL="0" lvl="0" algn="r" defTabSz="457200" rtl="0" eaLnBrk="1" fontAlgn="base" latinLnBrk="0" hangingPunct="0"/>
                      <a:r>
                        <a:rPr lang="en-GB" sz="1800" b="0" kern="1200" dirty="0">
                          <a:solidFill>
                            <a:schemeClr val="dk1"/>
                          </a:solidFill>
                          <a:latin typeface="+mn-lt"/>
                          <a:ea typeface="+mn-ea"/>
                          <a:cs typeface="+mn-cs"/>
                        </a:rPr>
                        <a:t>30,723</a:t>
                      </a:r>
                    </a:p>
                    <a:p>
                      <a:pPr marL="0" lvl="0" algn="r" defTabSz="457200" rtl="0" eaLnBrk="1" fontAlgn="base" latinLnBrk="0" hangingPunct="0"/>
                      <a:r>
                        <a:rPr lang="en-GB" sz="1800" b="0" u="sng" kern="1200" dirty="0">
                          <a:solidFill>
                            <a:schemeClr val="dk1"/>
                          </a:solidFill>
                          <a:latin typeface="+mn-lt"/>
                          <a:ea typeface="+mn-ea"/>
                          <a:cs typeface="+mn-cs"/>
                        </a:rPr>
                        <a:t>18,423</a:t>
                      </a:r>
                    </a:p>
                  </a:txBody>
                  <a:tcPr marL="68580" marR="68580" marT="34290" marB="34290" anchor="ctr"/>
                </a:tc>
                <a:tc>
                  <a:txBody>
                    <a:bodyPr/>
                    <a:lstStyle/>
                    <a:p>
                      <a:pPr lvl="0" algn="r" fontAlgn="base" hangingPunct="0"/>
                      <a:endParaRPr lang="en-GB" sz="1800" dirty="0">
                        <a:latin typeface="+mn-lt"/>
                      </a:endParaRPr>
                    </a:p>
                    <a:p>
                      <a:pPr lvl="0" algn="r" fontAlgn="base" hangingPunct="0"/>
                      <a:r>
                        <a:rPr lang="en-GB" sz="1800" dirty="0">
                          <a:latin typeface="+mn-lt"/>
                        </a:rPr>
                        <a:t>232</a:t>
                      </a:r>
                    </a:p>
                    <a:p>
                      <a:pPr lvl="0" algn="r" fontAlgn="base" hangingPunct="0"/>
                      <a:endParaRPr lang="en-GB" sz="1800" dirty="0">
                        <a:latin typeface="+mn-lt"/>
                      </a:endParaRPr>
                    </a:p>
                    <a:p>
                      <a:pPr lvl="0" algn="r" fontAlgn="base" hangingPunct="0"/>
                      <a:r>
                        <a:rPr lang="en-GB" sz="1800" dirty="0">
                          <a:latin typeface="+mn-lt"/>
                        </a:rPr>
                        <a:t>49,146</a:t>
                      </a:r>
                    </a:p>
                  </a:txBody>
                  <a:tcPr marL="68580" marR="68580" marT="34290" marB="34290" anchor="ctr"/>
                </a:tc>
                <a:extLst>
                  <a:ext uri="{0D108BD9-81ED-4DB2-BD59-A6C34878D82A}">
                    <a16:rowId xmlns:a16="http://schemas.microsoft.com/office/drawing/2014/main" val="2662437269"/>
                  </a:ext>
                </a:extLst>
              </a:tr>
              <a:tr h="500888">
                <a:tc>
                  <a:txBody>
                    <a:bodyPr/>
                    <a:lstStyle/>
                    <a:p>
                      <a:pPr lvl="0" algn="l" fontAlgn="ctr"/>
                      <a:r>
                        <a:rPr lang="en-GB" sz="1800" dirty="0">
                          <a:latin typeface="+mn-lt"/>
                        </a:rPr>
                        <a:t>Creditors</a:t>
                      </a: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solidFill>
                            <a:srgbClr val="FF0000"/>
                          </a:solidFill>
                          <a:latin typeface="+mn-lt"/>
                        </a:rPr>
                        <a:t>22,506</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solidFill>
                            <a:srgbClr val="FF0000"/>
                          </a:solidFill>
                          <a:latin typeface="+mn-lt"/>
                        </a:rPr>
                        <a:t>9,671</a:t>
                      </a:r>
                    </a:p>
                  </a:txBody>
                  <a:tcPr marL="68580" marR="68580" marT="34290" marB="34290" anchor="ctr"/>
                </a:tc>
                <a:extLst>
                  <a:ext uri="{0D108BD9-81ED-4DB2-BD59-A6C34878D82A}">
                    <a16:rowId xmlns:a16="http://schemas.microsoft.com/office/drawing/2014/main" val="2093747956"/>
                  </a:ext>
                </a:extLst>
              </a:tr>
              <a:tr h="500888">
                <a:tc>
                  <a:txBody>
                    <a:bodyPr/>
                    <a:lstStyle/>
                    <a:p>
                      <a:pPr lvl="0" algn="l" fontAlgn="ctr"/>
                      <a:r>
                        <a:rPr lang="en-GB" sz="1800" dirty="0">
                          <a:latin typeface="+mn-lt"/>
                        </a:rPr>
                        <a:t>Total</a:t>
                      </a: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latin typeface="+mn-lt"/>
                        </a:rPr>
                        <a:t>17,149</a:t>
                      </a:r>
                    </a:p>
                  </a:txBody>
                  <a:tcPr marL="68580" marR="68580" marT="34290" marB="34290" anchor="ctr"/>
                </a:tc>
                <a:tc>
                  <a:txBody>
                    <a:bodyPr/>
                    <a:lstStyle/>
                    <a:p>
                      <a:pPr lvl="0" algn="r" fontAlgn="base" hangingPunct="0"/>
                      <a:endParaRPr lang="en-GB" sz="1800" dirty="0">
                        <a:latin typeface="+mn-lt"/>
                      </a:endParaRPr>
                    </a:p>
                  </a:txBody>
                  <a:tcPr marL="68580" marR="68580" marT="34290" marB="34290" anchor="ctr"/>
                </a:tc>
                <a:tc>
                  <a:txBody>
                    <a:bodyPr/>
                    <a:lstStyle/>
                    <a:p>
                      <a:pPr lvl="0" algn="r" fontAlgn="ctr"/>
                      <a:endParaRPr lang="en-GB" sz="1800" dirty="0">
                        <a:latin typeface="+mn-lt"/>
                      </a:endParaRPr>
                    </a:p>
                  </a:txBody>
                  <a:tcPr marL="68580" marR="68580" marT="34290" marB="34290" anchor="ctr"/>
                </a:tc>
                <a:tc>
                  <a:txBody>
                    <a:bodyPr/>
                    <a:lstStyle/>
                    <a:p>
                      <a:pPr lvl="0" algn="r" fontAlgn="base" hangingPunct="0"/>
                      <a:r>
                        <a:rPr lang="en-GB" sz="1800" dirty="0">
                          <a:latin typeface="+mn-lt"/>
                        </a:rPr>
                        <a:t>39,707</a:t>
                      </a:r>
                    </a:p>
                  </a:txBody>
                  <a:tcPr marL="68580" marR="68580" marT="34290" marB="34290" anchor="ctr"/>
                </a:tc>
                <a:extLst>
                  <a:ext uri="{0D108BD9-81ED-4DB2-BD59-A6C34878D82A}">
                    <a16:rowId xmlns:a16="http://schemas.microsoft.com/office/drawing/2014/main" val="1519592939"/>
                  </a:ext>
                </a:extLst>
              </a:tr>
            </a:tbl>
          </a:graphicData>
        </a:graphic>
      </p:graphicFrame>
      <p:pic>
        <p:nvPicPr>
          <p:cNvPr id="5" name="Picture 2">
            <a:extLst>
              <a:ext uri="{FF2B5EF4-FFF2-40B4-BE49-F238E27FC236}">
                <a16:creationId xmlns:a16="http://schemas.microsoft.com/office/drawing/2014/main" id="{7E7BD8FA-1CD5-47DF-BC07-377A46A7D2C3}"/>
              </a:ext>
            </a:extLst>
          </p:cNvPr>
          <p:cNvPicPr>
            <a:picLocks noChangeAspect="1"/>
          </p:cNvPicPr>
          <p:nvPr/>
        </p:nvPicPr>
        <p:blipFill>
          <a:blip r:embed="rId3"/>
          <a:stretch>
            <a:fillRect/>
          </a:stretch>
        </p:blipFill>
        <p:spPr>
          <a:xfrm>
            <a:off x="6957312" y="716741"/>
            <a:ext cx="1197969" cy="1106517"/>
          </a:xfrm>
          <a:prstGeom prst="rect">
            <a:avLst/>
          </a:prstGeom>
          <a:noFill/>
          <a:ln cap="flat">
            <a:noFill/>
          </a:ln>
        </p:spPr>
      </p:pic>
    </p:spTree>
    <p:extLst>
      <p:ext uri="{BB962C8B-B14F-4D97-AF65-F5344CB8AC3E}">
        <p14:creationId xmlns:p14="http://schemas.microsoft.com/office/powerpoint/2010/main" val="310695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rawing of a face&#10;&#10;Description generated with high confidence">
            <a:extLst>
              <a:ext uri="{FF2B5EF4-FFF2-40B4-BE49-F238E27FC236}">
                <a16:creationId xmlns:a16="http://schemas.microsoft.com/office/drawing/2014/main" id="{95B91934-1B99-402B-A3E4-A4EA5DCFF8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020" r="24116" b="-1"/>
          <a:stretch/>
        </p:blipFill>
        <p:spPr>
          <a:xfrm>
            <a:off x="4409136" y="10"/>
            <a:ext cx="4734863"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16385" name="Title 1"/>
          <p:cNvSpPr>
            <a:spLocks noGrp="1"/>
          </p:cNvSpPr>
          <p:nvPr>
            <p:ph type="title"/>
          </p:nvPr>
        </p:nvSpPr>
        <p:spPr>
          <a:xfrm>
            <a:off x="491490" y="365125"/>
            <a:ext cx="3840085" cy="1692794"/>
          </a:xfrm>
        </p:spPr>
        <p:txBody>
          <a:bodyPr>
            <a:normAutofit/>
          </a:bodyPr>
          <a:lstStyle/>
          <a:p>
            <a:pPr eaLnBrk="1" hangingPunct="1"/>
            <a:r>
              <a:rPr lang="en-GB" dirty="0"/>
              <a:t>Agenda</a:t>
            </a:r>
          </a:p>
        </p:txBody>
      </p:sp>
      <p:sp>
        <p:nvSpPr>
          <p:cNvPr id="3" name="Content Placeholder 2"/>
          <p:cNvSpPr>
            <a:spLocks noGrp="1"/>
          </p:cNvSpPr>
          <p:nvPr>
            <p:ph idx="1"/>
          </p:nvPr>
        </p:nvSpPr>
        <p:spPr>
          <a:xfrm>
            <a:off x="491490" y="2575034"/>
            <a:ext cx="4368542" cy="4022318"/>
          </a:xfrm>
          <a:noFill/>
          <a:ln>
            <a:solidFill>
              <a:schemeClr val="bg1"/>
            </a:solidFill>
          </a:ln>
        </p:spPr>
        <p:txBody>
          <a:bodyPr rtlCol="0">
            <a:noAutofit/>
          </a:bodyPr>
          <a:lstStyle/>
          <a:p>
            <a:pPr>
              <a:lnSpc>
                <a:spcPct val="90000"/>
              </a:lnSpc>
              <a:defRPr/>
            </a:pPr>
            <a:r>
              <a:rPr lang="en-GB" dirty="0">
                <a:solidFill>
                  <a:schemeClr val="bg2">
                    <a:lumMod val="75000"/>
                  </a:schemeClr>
                </a:solidFill>
              </a:rPr>
              <a:t>Welcome and opening remarks</a:t>
            </a:r>
          </a:p>
          <a:p>
            <a:pPr>
              <a:lnSpc>
                <a:spcPct val="90000"/>
              </a:lnSpc>
              <a:defRPr/>
            </a:pPr>
            <a:r>
              <a:rPr lang="en-GB" dirty="0">
                <a:solidFill>
                  <a:schemeClr val="bg2">
                    <a:lumMod val="75000"/>
                  </a:schemeClr>
                </a:solidFill>
              </a:rPr>
              <a:t>Minutes of AGM held on 27</a:t>
            </a:r>
            <a:r>
              <a:rPr lang="en-GB" baseline="30000" dirty="0">
                <a:solidFill>
                  <a:schemeClr val="bg2">
                    <a:lumMod val="75000"/>
                  </a:schemeClr>
                </a:solidFill>
              </a:rPr>
              <a:t>th</a:t>
            </a:r>
            <a:r>
              <a:rPr lang="en-GB" dirty="0">
                <a:solidFill>
                  <a:schemeClr val="bg2">
                    <a:lumMod val="75000"/>
                  </a:schemeClr>
                </a:solidFill>
              </a:rPr>
              <a:t> March 2023</a:t>
            </a:r>
          </a:p>
          <a:p>
            <a:pPr>
              <a:lnSpc>
                <a:spcPct val="90000"/>
              </a:lnSpc>
              <a:defRPr/>
            </a:pPr>
            <a:r>
              <a:rPr lang="en-GB" dirty="0">
                <a:solidFill>
                  <a:schemeClr val="bg2">
                    <a:lumMod val="75000"/>
                  </a:schemeClr>
                </a:solidFill>
              </a:rPr>
              <a:t>Appointment  of  Trustees, Directors, Treasurer and Secretary</a:t>
            </a:r>
          </a:p>
          <a:p>
            <a:pPr>
              <a:lnSpc>
                <a:spcPct val="90000"/>
              </a:lnSpc>
              <a:defRPr/>
            </a:pPr>
            <a:r>
              <a:rPr lang="en-GB" dirty="0">
                <a:solidFill>
                  <a:schemeClr val="bg2">
                    <a:lumMod val="75000"/>
                  </a:schemeClr>
                </a:solidFill>
              </a:rPr>
              <a:t>Adoption of Accounts</a:t>
            </a:r>
          </a:p>
          <a:p>
            <a:pPr>
              <a:lnSpc>
                <a:spcPct val="90000"/>
              </a:lnSpc>
              <a:defRPr/>
            </a:pPr>
            <a:r>
              <a:rPr lang="en-GB" dirty="0"/>
              <a:t>Youth Work update &amp; priorities</a:t>
            </a:r>
          </a:p>
          <a:p>
            <a:pPr>
              <a:lnSpc>
                <a:spcPct val="90000"/>
              </a:lnSpc>
              <a:defRPr/>
            </a:pPr>
            <a:r>
              <a:rPr lang="en-GB" dirty="0">
                <a:solidFill>
                  <a:schemeClr val="bg2">
                    <a:lumMod val="75000"/>
                  </a:schemeClr>
                </a:solidFill>
              </a:rPr>
              <a:t>Our Future Vision</a:t>
            </a:r>
          </a:p>
          <a:p>
            <a:pPr>
              <a:lnSpc>
                <a:spcPct val="90000"/>
              </a:lnSpc>
              <a:defRPr/>
            </a:pPr>
            <a:r>
              <a:rPr lang="en-GB" dirty="0">
                <a:solidFill>
                  <a:schemeClr val="bg2">
                    <a:lumMod val="75000"/>
                  </a:schemeClr>
                </a:solidFill>
              </a:rPr>
              <a:t>Discussion and questions</a:t>
            </a:r>
          </a:p>
          <a:p>
            <a:pPr>
              <a:lnSpc>
                <a:spcPct val="90000"/>
              </a:lnSpc>
              <a:defRPr/>
            </a:pPr>
            <a:r>
              <a:rPr lang="en-GB" dirty="0">
                <a:solidFill>
                  <a:schemeClr val="bg2">
                    <a:lumMod val="75000"/>
                  </a:schemeClr>
                </a:solidFill>
              </a:rPr>
              <a:t>Closing remarks</a:t>
            </a:r>
          </a:p>
        </p:txBody>
      </p:sp>
    </p:spTree>
    <p:extLst>
      <p:ext uri="{BB962C8B-B14F-4D97-AF65-F5344CB8AC3E}">
        <p14:creationId xmlns:p14="http://schemas.microsoft.com/office/powerpoint/2010/main" val="20633618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1334</Words>
  <Application>Microsoft Office PowerPoint</Application>
  <PresentationFormat>On-screen Show (4:3)</PresentationFormat>
  <Paragraphs>336</Paragraphs>
  <Slides>23</Slides>
  <Notes>18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23</vt:i4>
      </vt:variant>
    </vt:vector>
  </HeadingPairs>
  <TitlesOfParts>
    <vt:vector size="30" baseType="lpstr">
      <vt:lpstr>Arial</vt:lpstr>
      <vt:lpstr>Calibri</vt:lpstr>
      <vt:lpstr>Trebuchet MS</vt:lpstr>
      <vt:lpstr>Wingdings 3</vt:lpstr>
      <vt:lpstr>Facet</vt:lpstr>
      <vt:lpstr>1_Facet</vt:lpstr>
      <vt:lpstr>2_Facet</vt:lpstr>
      <vt:lpstr>Wendover Youth Centre</vt:lpstr>
      <vt:lpstr>Agenda</vt:lpstr>
      <vt:lpstr>Trustee elections</vt:lpstr>
      <vt:lpstr>Treasurer &amp; Secretary</vt:lpstr>
      <vt:lpstr>Year-ended 31st August 2023</vt:lpstr>
      <vt:lpstr>Progress since 2013 update with 2023 figures</vt:lpstr>
      <vt:lpstr>Current Financial position Update figures</vt:lpstr>
      <vt:lpstr>Statement of Financial Position</vt:lpstr>
      <vt:lpstr>Agenda</vt:lpstr>
      <vt:lpstr>Youth Activities</vt:lpstr>
      <vt:lpstr>Youth Clubs </vt:lpstr>
      <vt:lpstr>Youth Work Priorities</vt:lpstr>
      <vt:lpstr>Agenda</vt:lpstr>
      <vt:lpstr>Challenges and Opportunities</vt:lpstr>
      <vt:lpstr>Wendover Youth Centre  Suad</vt:lpstr>
      <vt:lpstr>What is our vision?</vt:lpstr>
      <vt:lpstr>3-5 year Vision – activities</vt:lpstr>
      <vt:lpstr>3-5 year Vision – enablers </vt:lpstr>
      <vt:lpstr>3-5 year Vision – enablers cont. </vt:lpstr>
      <vt:lpstr>3–5 Year Vision – enablers cont.</vt:lpstr>
      <vt:lpstr>Vision - discussion</vt:lpstr>
      <vt:lpstr>Agenda</vt:lpstr>
      <vt:lpstr>Wendover Youth Centre  THANKS!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Wendover Youth Centre</dc:title>
  <dc:creator>Paul Hammett</dc:creator>
  <cp:lastModifiedBy>Chris Heald</cp:lastModifiedBy>
  <cp:revision>47</cp:revision>
  <dcterms:created xsi:type="dcterms:W3CDTF">2019-03-23T19:51:39Z</dcterms:created>
  <dcterms:modified xsi:type="dcterms:W3CDTF">2024-04-22T11:20:36Z</dcterms:modified>
</cp:coreProperties>
</file>